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8288000" cy="10287000"/>
  <p:notesSz cx="6858000" cy="9144000"/>
  <p:embeddedFontLst>
    <p:embeddedFont>
      <p:font typeface="Arimo" panose="020B0604020202020204" pitchFamily="34" charset="0"/>
      <p:regular r:id="rId48"/>
    </p:embeddedFont>
    <p:embeddedFont>
      <p:font typeface="Arimo Bold" panose="020B0704020202020204" pitchFamily="34" charset="0"/>
      <p:regular r:id="rId49"/>
      <p:bold r:id="rId50"/>
    </p:embeddedFont>
    <p:embeddedFont>
      <p:font typeface="Calibri" panose="020F0502020204030204" pitchFamily="34" charset="0"/>
      <p:regular r:id="rId51"/>
      <p:bold r:id="rId52"/>
      <p:italic r:id="rId53"/>
      <p:bold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autoAdjust="0"/>
    <p:restoredTop sz="94626" autoAdjust="0"/>
  </p:normalViewPr>
  <p:slideViewPr>
    <p:cSldViewPr>
      <p:cViewPr varScale="1">
        <p:scale>
          <a:sx n="68" d="100"/>
          <a:sy n="68" d="100"/>
        </p:scale>
        <p:origin x="400" y="6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3.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12/24/23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4.png"/><Relationship Id="rId3" Type="http://schemas.openxmlformats.org/officeDocument/2006/relationships/image" Target="../media/image36.png"/><Relationship Id="rId7" Type="http://schemas.openxmlformats.org/officeDocument/2006/relationships/image" Target="../media/image10.png"/><Relationship Id="rId12" Type="http://schemas.openxmlformats.org/officeDocument/2006/relationships/image" Target="../media/image21.svg"/><Relationship Id="rId2" Type="http://schemas.openxmlformats.org/officeDocument/2006/relationships/image" Target="../media/image1.png"/><Relationship Id="rId16" Type="http://schemas.openxmlformats.org/officeDocument/2006/relationships/image" Target="../media/image29.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0.png"/><Relationship Id="rId5" Type="http://schemas.openxmlformats.org/officeDocument/2006/relationships/image" Target="../media/image8.png"/><Relationship Id="rId15" Type="http://schemas.openxmlformats.org/officeDocument/2006/relationships/image" Target="../media/image28.png"/><Relationship Id="rId10" Type="http://schemas.openxmlformats.org/officeDocument/2006/relationships/image" Target="../media/image15.svg"/><Relationship Id="rId4" Type="http://schemas.openxmlformats.org/officeDocument/2006/relationships/image" Target="../media/image37.svg"/><Relationship Id="rId9" Type="http://schemas.openxmlformats.org/officeDocument/2006/relationships/image" Target="../media/image14.png"/><Relationship Id="rId14" Type="http://schemas.openxmlformats.org/officeDocument/2006/relationships/image" Target="../media/image25.svg"/></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3.sv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5" Type="http://schemas.openxmlformats.org/officeDocument/2006/relationships/image" Target="../media/image27.svg"/><Relationship Id="rId2" Type="http://schemas.openxmlformats.org/officeDocument/2006/relationships/image" Target="../media/image2.png"/><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24" Type="http://schemas.openxmlformats.org/officeDocument/2006/relationships/image" Target="../media/image26.png"/><Relationship Id="rId32" Type="http://schemas.openxmlformats.org/officeDocument/2006/relationships/image" Target="../media/image42.png"/><Relationship Id="rId5" Type="http://schemas.openxmlformats.org/officeDocument/2006/relationships/image" Target="../media/image5.svg"/><Relationship Id="rId15" Type="http://schemas.openxmlformats.org/officeDocument/2006/relationships/image" Target="../media/image17.svg"/><Relationship Id="rId23" Type="http://schemas.openxmlformats.org/officeDocument/2006/relationships/image" Target="../media/image25.svg"/><Relationship Id="rId28" Type="http://schemas.openxmlformats.org/officeDocument/2006/relationships/image" Target="../media/image38.png"/><Relationship Id="rId10" Type="http://schemas.openxmlformats.org/officeDocument/2006/relationships/image" Target="../media/image12.png"/><Relationship Id="rId19" Type="http://schemas.openxmlformats.org/officeDocument/2006/relationships/image" Target="../media/image21.svg"/><Relationship Id="rId31" Type="http://schemas.openxmlformats.org/officeDocument/2006/relationships/image" Target="../media/image41.png"/><Relationship Id="rId4" Type="http://schemas.openxmlformats.org/officeDocument/2006/relationships/image" Target="../media/image4.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svg"/><Relationship Id="rId30"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43.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0.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6.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5.sv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21.svg"/></Relationships>
</file>

<file path=ppt/slides/_rels/slide20.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44.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45.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 Id="rId14" Type="http://schemas.openxmlformats.org/officeDocument/2006/relationships/image" Target="../media/image46.png"/></Relationships>
</file>

<file path=ppt/slides/_rels/slide2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47.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48.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48.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49.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0.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27.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1.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28.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2.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2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3.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6.png"/><Relationship Id="rId3" Type="http://schemas.openxmlformats.org/officeDocument/2006/relationships/image" Target="../media/image30.png"/><Relationship Id="rId7" Type="http://schemas.openxmlformats.org/officeDocument/2006/relationships/image" Target="../media/image10.png"/><Relationship Id="rId12"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0.pn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31.svg"/><Relationship Id="rId9" Type="http://schemas.openxmlformats.org/officeDocument/2006/relationships/image" Target="../media/image14.png"/><Relationship Id="rId14" Type="http://schemas.openxmlformats.org/officeDocument/2006/relationships/image" Target="../media/image27.svg"/></Relationships>
</file>

<file path=ppt/slides/_rels/slide30.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4.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 Id="rId14" Type="http://schemas.openxmlformats.org/officeDocument/2006/relationships/image" Target="../media/image55.png"/></Relationships>
</file>

<file path=ppt/slides/_rels/slide3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6.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 Id="rId14" Type="http://schemas.openxmlformats.org/officeDocument/2006/relationships/image" Target="../media/image57.png"/></Relationships>
</file>

<file path=ppt/slides/_rels/slide3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8.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 Id="rId14" Type="http://schemas.openxmlformats.org/officeDocument/2006/relationships/image" Target="../media/image59.png"/></Relationships>
</file>

<file path=ppt/slides/_rels/slide3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60.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3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61.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3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62.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7.svg"/></Relationships>
</file>

<file path=ppt/slides/_rels/slide37.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63.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 Id="rId14" Type="http://schemas.openxmlformats.org/officeDocument/2006/relationships/image" Target="../media/image64.png"/></Relationships>
</file>

<file path=ppt/slides/_rels/slide38.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65.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 Id="rId14" Type="http://schemas.openxmlformats.org/officeDocument/2006/relationships/image" Target="../media/image66.png"/></Relationships>
</file>

<file path=ppt/slides/_rels/slide3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67.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 Id="rId1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21.svg"/></Relationships>
</file>

<file path=ppt/slides/_rels/slide40.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69.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 Id="rId14" Type="http://schemas.openxmlformats.org/officeDocument/2006/relationships/image" Target="../media/image70.png"/></Relationships>
</file>

<file path=ppt/slides/_rels/slide4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71.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 Id="rId14" Type="http://schemas.openxmlformats.org/officeDocument/2006/relationships/image" Target="../media/image72.png"/></Relationships>
</file>

<file path=ppt/slides/_rels/slide4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73.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 Id="rId14" Type="http://schemas.openxmlformats.org/officeDocument/2006/relationships/image" Target="../media/image74.png"/></Relationships>
</file>

<file path=ppt/slides/_rels/slide4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75.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 Id="rId14" Type="http://schemas.openxmlformats.org/officeDocument/2006/relationships/image" Target="../media/image76.png"/></Relationships>
</file>

<file path=ppt/slides/_rels/slide4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4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46.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7.sv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sp>
      <p:sp>
        <p:nvSpPr>
          <p:cNvPr id="17" name="TextBox 17"/>
          <p:cNvSpPr txBox="1"/>
          <p:nvPr/>
        </p:nvSpPr>
        <p:spPr>
          <a:xfrm>
            <a:off x="2931079" y="3791433"/>
            <a:ext cx="12677954" cy="1841500"/>
          </a:xfrm>
          <a:prstGeom prst="rect">
            <a:avLst/>
          </a:prstGeom>
        </p:spPr>
        <p:txBody>
          <a:bodyPr lIns="0" tIns="0" rIns="0" bIns="0" rtlCol="0" anchor="t">
            <a:spAutoFit/>
          </a:bodyPr>
          <a:lstStyle/>
          <a:p>
            <a:pPr algn="ctr">
              <a:lnSpc>
                <a:spcPts val="4700"/>
              </a:lnSpc>
            </a:pPr>
            <a:r>
              <a:rPr lang="en-US" sz="5000" dirty="0" err="1">
                <a:solidFill>
                  <a:srgbClr val="000000"/>
                </a:solidFill>
                <a:latin typeface="Arimo Bold"/>
              </a:rPr>
              <a:t>Ứng</a:t>
            </a:r>
            <a:r>
              <a:rPr lang="en-US" sz="5000" dirty="0">
                <a:solidFill>
                  <a:srgbClr val="000000"/>
                </a:solidFill>
                <a:latin typeface="Arimo Bold"/>
              </a:rPr>
              <a:t> </a:t>
            </a:r>
            <a:r>
              <a:rPr lang="en-US" sz="5000" dirty="0" err="1">
                <a:solidFill>
                  <a:srgbClr val="000000"/>
                </a:solidFill>
                <a:latin typeface="Arimo Bold"/>
              </a:rPr>
              <a:t>Dụng</a:t>
            </a:r>
            <a:r>
              <a:rPr lang="en-US" sz="5000" dirty="0">
                <a:solidFill>
                  <a:srgbClr val="000000"/>
                </a:solidFill>
                <a:latin typeface="Arimo Bold"/>
              </a:rPr>
              <a:t> Machine Learning </a:t>
            </a:r>
            <a:r>
              <a:rPr lang="en-US" sz="5000" dirty="0" err="1">
                <a:solidFill>
                  <a:srgbClr val="000000"/>
                </a:solidFill>
                <a:latin typeface="Arimo Bold"/>
              </a:rPr>
              <a:t>trong</a:t>
            </a:r>
            <a:r>
              <a:rPr lang="en-US" sz="5000" dirty="0">
                <a:solidFill>
                  <a:srgbClr val="000000"/>
                </a:solidFill>
                <a:latin typeface="Arimo Bold"/>
              </a:rPr>
              <a:t> </a:t>
            </a:r>
            <a:r>
              <a:rPr lang="en-US" sz="5000" dirty="0" err="1">
                <a:solidFill>
                  <a:srgbClr val="000000"/>
                </a:solidFill>
                <a:latin typeface="Arimo Bold"/>
              </a:rPr>
              <a:t>Dự</a:t>
            </a:r>
            <a:r>
              <a:rPr lang="en-US" sz="5000" dirty="0">
                <a:solidFill>
                  <a:srgbClr val="000000"/>
                </a:solidFill>
                <a:latin typeface="Arimo Bold"/>
              </a:rPr>
              <a:t> </a:t>
            </a:r>
            <a:r>
              <a:rPr lang="en-US" sz="5000" dirty="0" err="1">
                <a:solidFill>
                  <a:srgbClr val="000000"/>
                </a:solidFill>
                <a:latin typeface="Arimo Bold"/>
              </a:rPr>
              <a:t>Đoán</a:t>
            </a:r>
            <a:r>
              <a:rPr lang="en-US" sz="5000" dirty="0">
                <a:solidFill>
                  <a:srgbClr val="000000"/>
                </a:solidFill>
                <a:latin typeface="Arimo Bold"/>
              </a:rPr>
              <a:t> </a:t>
            </a:r>
            <a:r>
              <a:rPr lang="en-US" sz="5000" dirty="0" err="1">
                <a:solidFill>
                  <a:srgbClr val="000000"/>
                </a:solidFill>
                <a:latin typeface="Arimo Bold"/>
              </a:rPr>
              <a:t>Lượng</a:t>
            </a:r>
            <a:r>
              <a:rPr lang="en-US" sz="5000" dirty="0">
                <a:solidFill>
                  <a:srgbClr val="000000"/>
                </a:solidFill>
                <a:latin typeface="Arimo Bold"/>
              </a:rPr>
              <a:t> Calories </a:t>
            </a:r>
            <a:r>
              <a:rPr lang="en-US" sz="5000" dirty="0" err="1">
                <a:solidFill>
                  <a:srgbClr val="000000"/>
                </a:solidFill>
                <a:latin typeface="Arimo Bold"/>
              </a:rPr>
              <a:t>Đốt</a:t>
            </a:r>
            <a:r>
              <a:rPr lang="en-US" sz="5000" dirty="0">
                <a:solidFill>
                  <a:srgbClr val="000000"/>
                </a:solidFill>
                <a:latin typeface="Arimo Bold"/>
              </a:rPr>
              <a:t> </a:t>
            </a:r>
            <a:r>
              <a:rPr lang="en-US" sz="5000" dirty="0" err="1">
                <a:solidFill>
                  <a:srgbClr val="000000"/>
                </a:solidFill>
                <a:latin typeface="Arimo Bold"/>
              </a:rPr>
              <a:t>Cháy</a:t>
            </a:r>
            <a:r>
              <a:rPr lang="en-US" sz="5000" dirty="0">
                <a:solidFill>
                  <a:srgbClr val="000000"/>
                </a:solidFill>
                <a:latin typeface="Arimo Bold"/>
              </a:rPr>
              <a:t> </a:t>
            </a:r>
            <a:r>
              <a:rPr lang="en-US" sz="5000" dirty="0" err="1">
                <a:solidFill>
                  <a:srgbClr val="000000"/>
                </a:solidFill>
                <a:latin typeface="Arimo Bold"/>
              </a:rPr>
              <a:t>bằng</a:t>
            </a:r>
            <a:r>
              <a:rPr lang="en-US" sz="5000" dirty="0">
                <a:solidFill>
                  <a:srgbClr val="000000"/>
                </a:solidFill>
                <a:latin typeface="Arimo Bold"/>
              </a:rPr>
              <a:t> </a:t>
            </a:r>
            <a:r>
              <a:rPr lang="en-US" sz="5000" dirty="0" err="1">
                <a:solidFill>
                  <a:srgbClr val="000000"/>
                </a:solidFill>
                <a:latin typeface="Arimo Bold"/>
              </a:rPr>
              <a:t>Phương</a:t>
            </a:r>
            <a:r>
              <a:rPr lang="en-US" sz="5000" dirty="0">
                <a:solidFill>
                  <a:srgbClr val="000000"/>
                </a:solidFill>
                <a:latin typeface="Arimo Bold"/>
              </a:rPr>
              <a:t> </a:t>
            </a:r>
            <a:r>
              <a:rPr lang="en-US" sz="5000" dirty="0" err="1">
                <a:solidFill>
                  <a:srgbClr val="000000"/>
                </a:solidFill>
                <a:latin typeface="Arimo Bold"/>
              </a:rPr>
              <a:t>Pháp</a:t>
            </a:r>
            <a:r>
              <a:rPr lang="en-US" sz="5000" dirty="0">
                <a:solidFill>
                  <a:srgbClr val="000000"/>
                </a:solidFill>
                <a:latin typeface="Arimo Bold"/>
              </a:rPr>
              <a:t> </a:t>
            </a:r>
            <a:r>
              <a:rPr lang="en-US" sz="5000" dirty="0" err="1">
                <a:solidFill>
                  <a:srgbClr val="000000"/>
                </a:solidFill>
                <a:latin typeface="Arimo Bold"/>
              </a:rPr>
              <a:t>Phân</a:t>
            </a:r>
            <a:r>
              <a:rPr lang="en-US" sz="5000" dirty="0">
                <a:solidFill>
                  <a:srgbClr val="000000"/>
                </a:solidFill>
                <a:latin typeface="Arimo Bold"/>
              </a:rPr>
              <a:t> </a:t>
            </a:r>
            <a:r>
              <a:rPr lang="en-US" sz="5000" dirty="0" err="1">
                <a:solidFill>
                  <a:srgbClr val="000000"/>
                </a:solidFill>
                <a:latin typeface="Arimo Bold"/>
              </a:rPr>
              <a:t>Tích</a:t>
            </a:r>
            <a:r>
              <a:rPr lang="en-US" sz="5000" dirty="0">
                <a:solidFill>
                  <a:srgbClr val="000000"/>
                </a:solidFill>
                <a:latin typeface="Arimo Bold"/>
              </a:rPr>
              <a:t> </a:t>
            </a:r>
            <a:r>
              <a:rPr lang="en-US" sz="5000" dirty="0" err="1">
                <a:solidFill>
                  <a:srgbClr val="000000"/>
                </a:solidFill>
                <a:latin typeface="Arimo Bold"/>
              </a:rPr>
              <a:t>Trên</a:t>
            </a:r>
            <a:r>
              <a:rPr lang="en-US" sz="5000" dirty="0">
                <a:solidFill>
                  <a:srgbClr val="000000"/>
                </a:solidFill>
                <a:latin typeface="Arimo Bold"/>
              </a:rPr>
              <a:t> R</a:t>
            </a:r>
          </a:p>
        </p:txBody>
      </p:sp>
      <p:sp>
        <p:nvSpPr>
          <p:cNvPr id="18" name="TextBox 18"/>
          <p:cNvSpPr txBox="1"/>
          <p:nvPr/>
        </p:nvSpPr>
        <p:spPr>
          <a:xfrm>
            <a:off x="4860641" y="2392716"/>
            <a:ext cx="8459795" cy="597076"/>
          </a:xfrm>
          <a:prstGeom prst="rect">
            <a:avLst/>
          </a:prstGeom>
        </p:spPr>
        <p:txBody>
          <a:bodyPr lIns="0" tIns="0" rIns="0" bIns="0" rtlCol="0" anchor="t">
            <a:spAutoFit/>
          </a:bodyPr>
          <a:lstStyle/>
          <a:p>
            <a:pPr algn="ctr">
              <a:lnSpc>
                <a:spcPts val="4381"/>
              </a:lnSpc>
            </a:pPr>
            <a:r>
              <a:rPr lang="en-US" sz="4381" spc="-87">
                <a:solidFill>
                  <a:srgbClr val="000000"/>
                </a:solidFill>
                <a:latin typeface="Arimo Bold"/>
              </a:rPr>
              <a:t>Lập trình R cho phân tích</a:t>
            </a:r>
          </a:p>
        </p:txBody>
      </p:sp>
      <p:sp>
        <p:nvSpPr>
          <p:cNvPr id="19" name="Freeform 19"/>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TextBox 20"/>
          <p:cNvSpPr txBox="1"/>
          <p:nvPr/>
        </p:nvSpPr>
        <p:spPr>
          <a:xfrm>
            <a:off x="6587141" y="6396473"/>
            <a:ext cx="5113718" cy="473710"/>
          </a:xfrm>
          <a:prstGeom prst="rect">
            <a:avLst/>
          </a:prstGeom>
        </p:spPr>
        <p:txBody>
          <a:bodyPr lIns="0" tIns="0" rIns="0" bIns="0" rtlCol="0" anchor="t">
            <a:spAutoFit/>
          </a:bodyPr>
          <a:lstStyle/>
          <a:p>
            <a:pPr>
              <a:lnSpc>
                <a:spcPts val="3395"/>
              </a:lnSpc>
            </a:pPr>
            <a:r>
              <a:rPr lang="en-US" sz="3500">
                <a:solidFill>
                  <a:srgbClr val="000000"/>
                </a:solidFill>
                <a:latin typeface="Arimo Bold"/>
              </a:rPr>
              <a:t>GVHD: Trần Trọng Bình</a:t>
            </a:r>
          </a:p>
        </p:txBody>
      </p:sp>
      <p:sp>
        <p:nvSpPr>
          <p:cNvPr id="21" name="TextBox 21"/>
          <p:cNvSpPr txBox="1"/>
          <p:nvPr/>
        </p:nvSpPr>
        <p:spPr>
          <a:xfrm>
            <a:off x="6030709" y="8406613"/>
            <a:ext cx="6601305" cy="473710"/>
          </a:xfrm>
          <a:prstGeom prst="rect">
            <a:avLst/>
          </a:prstGeom>
        </p:spPr>
        <p:txBody>
          <a:bodyPr lIns="0" tIns="0" rIns="0" bIns="0" rtlCol="0" anchor="t">
            <a:spAutoFit/>
          </a:bodyPr>
          <a:lstStyle/>
          <a:p>
            <a:pPr>
              <a:lnSpc>
                <a:spcPts val="3395"/>
              </a:lnSpc>
            </a:pPr>
            <a:r>
              <a:rPr lang="en-US" sz="3500">
                <a:solidFill>
                  <a:srgbClr val="000000"/>
                </a:solidFill>
                <a:latin typeface="Arimo Bold"/>
              </a:rPr>
              <a:t>Tp, HCM, tháng 12 năm 2023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TextBox 3"/>
          <p:cNvSpPr txBox="1"/>
          <p:nvPr/>
        </p:nvSpPr>
        <p:spPr>
          <a:xfrm>
            <a:off x="4136549" y="1127261"/>
            <a:ext cx="10014901"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Random Forest</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2" name="Freeform 12"/>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3" name="Freeform 13"/>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4" name="Freeform 14"/>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5" name="Freeform 15"/>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6" name="Freeform 16"/>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7" name="TextBox 17"/>
          <p:cNvSpPr txBox="1"/>
          <p:nvPr/>
        </p:nvSpPr>
        <p:spPr>
          <a:xfrm>
            <a:off x="4012825" y="2598071"/>
            <a:ext cx="10481947" cy="4330895"/>
          </a:xfrm>
          <a:prstGeom prst="rect">
            <a:avLst/>
          </a:prstGeom>
        </p:spPr>
        <p:txBody>
          <a:bodyPr lIns="0" tIns="0" rIns="0" bIns="0" rtlCol="0" anchor="t">
            <a:spAutoFit/>
          </a:bodyPr>
          <a:lstStyle/>
          <a:p>
            <a:pPr algn="ctr">
              <a:lnSpc>
                <a:spcPts val="4889"/>
              </a:lnSpc>
            </a:pPr>
            <a:r>
              <a:rPr lang="en-US" sz="3492">
                <a:solidFill>
                  <a:srgbClr val="000000"/>
                </a:solidFill>
                <a:latin typeface="Arimo Bold"/>
              </a:rPr>
              <a:t>Random Forest là một mô hình máy học được xây dựng trên cơ sở của nhiều cây quyết định (Decision Trees). Điểm độc đáo của Random Forest là sự kết hợp của nhiều cây quyết định khác nhau để tạo ra một mô hình mạnh mẽ hơn và giảm nguy cơ overfitting (quá mức phức tạp). </a:t>
            </a:r>
          </a:p>
          <a:p>
            <a:pPr algn="ctr">
              <a:lnSpc>
                <a:spcPts val="4889"/>
              </a:lnSpc>
              <a:spcBef>
                <a:spcPct val="0"/>
              </a:spcBef>
            </a:pPr>
            <a:endParaRPr lang="en-US" sz="3492">
              <a:solidFill>
                <a:srgbClr val="000000"/>
              </a:solidFill>
              <a:latin typeface="Arim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TextBox 3"/>
          <p:cNvSpPr txBox="1"/>
          <p:nvPr/>
        </p:nvSpPr>
        <p:spPr>
          <a:xfrm>
            <a:off x="4136549" y="940831"/>
            <a:ext cx="10014901"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Random Forest</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2" name="Freeform 12"/>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3" name="Freeform 13"/>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4" name="Freeform 14"/>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5" name="Freeform 15"/>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6" name="Freeform 16"/>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7" name="TextBox 17"/>
          <p:cNvSpPr txBox="1"/>
          <p:nvPr/>
        </p:nvSpPr>
        <p:spPr>
          <a:xfrm>
            <a:off x="1686576" y="2127304"/>
            <a:ext cx="14523408" cy="7618095"/>
          </a:xfrm>
          <a:prstGeom prst="rect">
            <a:avLst/>
          </a:prstGeom>
        </p:spPr>
        <p:txBody>
          <a:bodyPr lIns="0" tIns="0" rIns="0" bIns="0" rtlCol="0" anchor="t">
            <a:spAutoFit/>
          </a:bodyPr>
          <a:lstStyle/>
          <a:p>
            <a:pPr>
              <a:lnSpc>
                <a:spcPts val="3779"/>
              </a:lnSpc>
            </a:pPr>
            <a:r>
              <a:rPr lang="en-US" sz="2700">
                <a:solidFill>
                  <a:srgbClr val="000000"/>
                </a:solidFill>
                <a:latin typeface="Arimo Bold"/>
              </a:rPr>
              <a:t>Giả sử: Bạn có một công ty bán hàng trực tuyến và bạn muốn dự đoán khách hàng nào sẽ mua hàng trong tháng tới dựa trên các thông tin như: số lượng mua sắm trong tháng trước, thời gian truy cập trang web, số lượng sản phẩm đã xem, v.v.</a:t>
            </a:r>
          </a:p>
          <a:p>
            <a:pPr>
              <a:lnSpc>
                <a:spcPts val="3779"/>
              </a:lnSpc>
            </a:pPr>
            <a:r>
              <a:rPr lang="en-US" sz="2700">
                <a:solidFill>
                  <a:srgbClr val="000000"/>
                </a:solidFill>
                <a:latin typeface="Arimo Bold"/>
              </a:rPr>
              <a:t>Ta có thể sử dụng thuật toán RandomForest để giải quyết vấn đề này như sau:</a:t>
            </a:r>
          </a:p>
          <a:p>
            <a:pPr marL="582930" lvl="1" indent="-291465">
              <a:lnSpc>
                <a:spcPts val="3779"/>
              </a:lnSpc>
              <a:buFont typeface="Arial"/>
              <a:buChar char="•"/>
            </a:pPr>
            <a:r>
              <a:rPr lang="en-US" sz="2700">
                <a:solidFill>
                  <a:srgbClr val="000000"/>
                </a:solidFill>
                <a:latin typeface="Arimo Bold"/>
              </a:rPr>
              <a:t>Chọn ngẫu nhiên một số lượng nhỏ khách hàng từ danh sách của bạn (ví dụ: 1000 khách hàng).</a:t>
            </a:r>
          </a:p>
          <a:p>
            <a:pPr marL="582930" lvl="1" indent="-291465">
              <a:lnSpc>
                <a:spcPts val="3779"/>
              </a:lnSpc>
              <a:buFont typeface="Arial"/>
              <a:buChar char="•"/>
            </a:pPr>
            <a:r>
              <a:rPr lang="en-US" sz="2700">
                <a:solidFill>
                  <a:srgbClr val="000000"/>
                </a:solidFill>
                <a:latin typeface="Arimo Bold"/>
              </a:rPr>
              <a:t>Chọn ngẫu nhiên một số lượng nhỏ các thông tin (ví dụ: 3 thông tin là số lượng mua sắm trong tháng trước, thời gian truy cập trang web, số lượng sản phẩm đã xem).</a:t>
            </a:r>
          </a:p>
          <a:p>
            <a:pPr marL="582930" lvl="1" indent="-291465">
              <a:lnSpc>
                <a:spcPts val="3779"/>
              </a:lnSpc>
              <a:buFont typeface="Arial"/>
              <a:buChar char="•"/>
            </a:pPr>
            <a:r>
              <a:rPr lang="en-US" sz="2700">
                <a:solidFill>
                  <a:srgbClr val="000000"/>
                </a:solidFill>
                <a:latin typeface="Arimo Bold"/>
              </a:rPr>
              <a:t>Xây dựng một cây quyết định dựa trên 1000 khách hàng và 3 thông tin đã chọn.</a:t>
            </a:r>
          </a:p>
          <a:p>
            <a:pPr marL="582930" lvl="1" indent="-291465">
              <a:lnSpc>
                <a:spcPts val="3779"/>
              </a:lnSpc>
              <a:buFont typeface="Arial"/>
              <a:buChar char="•"/>
            </a:pPr>
            <a:r>
              <a:rPr lang="en-US" sz="2700">
                <a:solidFill>
                  <a:srgbClr val="000000"/>
                </a:solidFill>
                <a:latin typeface="Arimo Bold"/>
              </a:rPr>
              <a:t>Lặp lại các bước 1-3 nhiều lần (ví dụ: 100 lần) để tạo ra 100 cây quyết định khác nhau.</a:t>
            </a:r>
          </a:p>
          <a:p>
            <a:pPr marL="582930" lvl="1" indent="-291465">
              <a:lnSpc>
                <a:spcPts val="3779"/>
              </a:lnSpc>
              <a:buFont typeface="Arial"/>
              <a:buChar char="•"/>
            </a:pPr>
            <a:r>
              <a:rPr lang="en-US" sz="2700">
                <a:solidFill>
                  <a:srgbClr val="000000"/>
                </a:solidFill>
                <a:latin typeface="Arimo Bold"/>
              </a:rPr>
              <a:t>Khi bạn muốn dự đoán một khách hàng cụ thể sẽ mua hàng trong tháng tới hay không, hãy đưa thông tin của khách hàng đó vào mỗi cây quyết định. Mỗi cây quyết định sẽ đưa ra một dự đoán riêng, và dự đoán cuối cùng sẽ được quyết định bằng cách lấy số phiếu bầu nhiều nhất từ tất cả các cây.</a:t>
            </a:r>
          </a:p>
          <a:p>
            <a:pPr>
              <a:lnSpc>
                <a:spcPts val="3779"/>
              </a:lnSpc>
              <a:spcBef>
                <a:spcPct val="0"/>
              </a:spcBef>
            </a:pPr>
            <a:endParaRPr lang="en-US" sz="2700">
              <a:solidFill>
                <a:srgbClr val="000000"/>
              </a:solidFill>
              <a:latin typeface="Arim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TextBox 3"/>
          <p:cNvSpPr txBox="1"/>
          <p:nvPr/>
        </p:nvSpPr>
        <p:spPr>
          <a:xfrm>
            <a:off x="4136549" y="940831"/>
            <a:ext cx="10014901"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Random Forest</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2" name="Freeform 12"/>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3" name="Freeform 13"/>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4" name="Freeform 14"/>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5" name="Freeform 15"/>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6" name="Freeform 16"/>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7" name="TextBox 17"/>
          <p:cNvSpPr txBox="1"/>
          <p:nvPr/>
        </p:nvSpPr>
        <p:spPr>
          <a:xfrm>
            <a:off x="1686576" y="3086254"/>
            <a:ext cx="14523408" cy="4267200"/>
          </a:xfrm>
          <a:prstGeom prst="rect">
            <a:avLst/>
          </a:prstGeom>
        </p:spPr>
        <p:txBody>
          <a:bodyPr lIns="0" tIns="0" rIns="0" bIns="0" rtlCol="0" anchor="t">
            <a:spAutoFit/>
          </a:bodyPr>
          <a:lstStyle/>
          <a:p>
            <a:pPr>
              <a:lnSpc>
                <a:spcPts val="4200"/>
              </a:lnSpc>
            </a:pPr>
            <a:r>
              <a:rPr lang="en-US" sz="3000">
                <a:solidFill>
                  <a:srgbClr val="000000"/>
                </a:solidFill>
                <a:latin typeface="Arimo Bold"/>
              </a:rPr>
              <a:t>Random Forest có những ưu điểm như khả năng xử lý cả dữ liệu lớn, khả năng ổn định mô hình và giảm thiểu nguy cơ overfitting. Nó cũng có khả năng xác định độ quan trọng của các thuộc tính trong quá trình dự đoán, giúp hiểu rõ hơn về tác động của các yếu tố vào kết quả.</a:t>
            </a:r>
          </a:p>
          <a:p>
            <a:pPr>
              <a:lnSpc>
                <a:spcPts val="4200"/>
              </a:lnSpc>
            </a:pPr>
            <a:r>
              <a:rPr lang="en-US" sz="3000">
                <a:solidFill>
                  <a:srgbClr val="000000"/>
                </a:solidFill>
                <a:latin typeface="Arimo Bold"/>
              </a:rPr>
              <a:t>Tính linh hoạt và hiệu suất của Random Forest đã làm cho nó trở thành một trong những lựa chọn phổ biến trong nhiều bài toán máy học, đặc biệt là khi có nhiều biến giải thích và dữ liệu có độ phức tạp cao.</a:t>
            </a:r>
          </a:p>
          <a:p>
            <a:pPr>
              <a:lnSpc>
                <a:spcPts val="4200"/>
              </a:lnSpc>
              <a:spcBef>
                <a:spcPct val="0"/>
              </a:spcBef>
            </a:pPr>
            <a:endParaRPr lang="en-US" sz="3000">
              <a:solidFill>
                <a:srgbClr val="000000"/>
              </a:solidFill>
              <a:latin typeface="Arim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TextBox 3"/>
          <p:cNvSpPr txBox="1"/>
          <p:nvPr/>
        </p:nvSpPr>
        <p:spPr>
          <a:xfrm>
            <a:off x="4136549" y="940831"/>
            <a:ext cx="10014901"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Hồi quy tuyến tính</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2" name="Freeform 12"/>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3" name="Freeform 13"/>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4" name="Freeform 14"/>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5" name="Freeform 15"/>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6" name="Freeform 16"/>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7" name="TextBox 17"/>
          <p:cNvSpPr txBox="1"/>
          <p:nvPr/>
        </p:nvSpPr>
        <p:spPr>
          <a:xfrm>
            <a:off x="1882296" y="3371139"/>
            <a:ext cx="14523408" cy="3733800"/>
          </a:xfrm>
          <a:prstGeom prst="rect">
            <a:avLst/>
          </a:prstGeom>
        </p:spPr>
        <p:txBody>
          <a:bodyPr lIns="0" tIns="0" rIns="0" bIns="0" rtlCol="0" anchor="t">
            <a:spAutoFit/>
          </a:bodyPr>
          <a:lstStyle/>
          <a:p>
            <a:pPr>
              <a:lnSpc>
                <a:spcPts val="4200"/>
              </a:lnSpc>
            </a:pPr>
            <a:r>
              <a:rPr lang="en-US" sz="3000">
                <a:solidFill>
                  <a:srgbClr val="000000"/>
                </a:solidFill>
                <a:latin typeface="Arimo Bold"/>
              </a:rPr>
              <a:t>Hồi quy tuyến tính (Linear Regression) là một kỹ thuật phân tích dữ liệu được sử dụng để dự đoán giá trị của một biến dựa trên giá trị của một biến khác1. Có hai loại biến trong hồi quy tuyến tính:</a:t>
            </a:r>
          </a:p>
          <a:p>
            <a:pPr marL="647700" lvl="1" indent="-323850">
              <a:lnSpc>
                <a:spcPts val="4200"/>
              </a:lnSpc>
              <a:buFont typeface="Arial"/>
              <a:buChar char="•"/>
            </a:pPr>
            <a:r>
              <a:rPr lang="en-US" sz="3000">
                <a:solidFill>
                  <a:srgbClr val="000000"/>
                </a:solidFill>
                <a:latin typeface="Arimo"/>
              </a:rPr>
              <a:t>B</a:t>
            </a:r>
            <a:r>
              <a:rPr lang="en-US" sz="3000">
                <a:solidFill>
                  <a:srgbClr val="000000"/>
                </a:solidFill>
                <a:latin typeface="Arimo Bold"/>
              </a:rPr>
              <a:t>iến phụ thuộc (Dependent Variable): Biến mà chúng ta muốn dự đoán.</a:t>
            </a:r>
          </a:p>
          <a:p>
            <a:pPr marL="647700" lvl="1" indent="-323850">
              <a:lnSpc>
                <a:spcPts val="4200"/>
              </a:lnSpc>
              <a:buFont typeface="Arial"/>
              <a:buChar char="•"/>
            </a:pPr>
            <a:r>
              <a:rPr lang="en-US" sz="3000">
                <a:solidFill>
                  <a:srgbClr val="000000"/>
                </a:solidFill>
                <a:latin typeface="Arimo"/>
              </a:rPr>
              <a:t>B</a:t>
            </a:r>
            <a:r>
              <a:rPr lang="en-US" sz="3000">
                <a:solidFill>
                  <a:srgbClr val="000000"/>
                </a:solidFill>
                <a:latin typeface="Arimo Bold"/>
              </a:rPr>
              <a:t>iến độc lập (Independent Variable): Biến được sử dụng để dự đoán giá trị của biến khác.</a:t>
            </a:r>
          </a:p>
          <a:p>
            <a:pPr>
              <a:lnSpc>
                <a:spcPts val="4200"/>
              </a:lnSpc>
              <a:spcBef>
                <a:spcPct val="0"/>
              </a:spcBef>
            </a:pPr>
            <a:endParaRPr lang="en-US" sz="3000">
              <a:solidFill>
                <a:srgbClr val="000000"/>
              </a:solidFill>
              <a:latin typeface="Arim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TextBox 3"/>
          <p:cNvSpPr txBox="1"/>
          <p:nvPr/>
        </p:nvSpPr>
        <p:spPr>
          <a:xfrm>
            <a:off x="4136549" y="940831"/>
            <a:ext cx="10014901"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Hồi quy tuyến tính</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2" name="Freeform 12"/>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3" name="Freeform 13"/>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4" name="Freeform 14"/>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5" name="Freeform 15"/>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6" name="Freeform 16"/>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7" name="TextBox 17"/>
          <p:cNvSpPr txBox="1"/>
          <p:nvPr/>
        </p:nvSpPr>
        <p:spPr>
          <a:xfrm>
            <a:off x="1686576" y="3086254"/>
            <a:ext cx="14523408" cy="5867400"/>
          </a:xfrm>
          <a:prstGeom prst="rect">
            <a:avLst/>
          </a:prstGeom>
        </p:spPr>
        <p:txBody>
          <a:bodyPr lIns="0" tIns="0" rIns="0" bIns="0" rtlCol="0" anchor="t">
            <a:spAutoFit/>
          </a:bodyPr>
          <a:lstStyle/>
          <a:p>
            <a:pPr>
              <a:lnSpc>
                <a:spcPts val="4200"/>
              </a:lnSpc>
            </a:pPr>
            <a:r>
              <a:rPr lang="en-US" sz="3000">
                <a:solidFill>
                  <a:srgbClr val="000000"/>
                </a:solidFill>
                <a:latin typeface="Arimo Bold"/>
              </a:rPr>
              <a:t>Các bước trong hồi quy tuyến tính:</a:t>
            </a:r>
          </a:p>
          <a:p>
            <a:pPr>
              <a:lnSpc>
                <a:spcPts val="4200"/>
              </a:lnSpc>
            </a:pPr>
            <a:r>
              <a:rPr lang="en-US" sz="3000">
                <a:solidFill>
                  <a:srgbClr val="000000"/>
                </a:solidFill>
                <a:latin typeface="Arimo Bold"/>
              </a:rPr>
              <a:t>Để có cái nhìn tổng quan, hãy xem xét dạng đơn giản nhất của phương trình đồ thị đường giữa y và x; y=a*x+b, trong đó a và b là hằng số cho tất cả các giá trị có thể có của x và y. Vì vậy, chẳng hạn giả sử rằng tập dữ liệu đầu vào cho (x,y) là (1,5), (2,8), và (3,11). Để xác định phương pháp hồi quy tuyến tính, bạn sẽ thực hiện các bước sau:</a:t>
            </a:r>
          </a:p>
          <a:p>
            <a:pPr marL="647700" lvl="1" indent="-323850">
              <a:lnSpc>
                <a:spcPts val="4200"/>
              </a:lnSpc>
              <a:buFont typeface="Arial"/>
              <a:buChar char="•"/>
            </a:pPr>
            <a:r>
              <a:rPr lang="en-US" sz="3000">
                <a:solidFill>
                  <a:srgbClr val="000000"/>
                </a:solidFill>
                <a:latin typeface="Arimo Bold"/>
              </a:rPr>
              <a:t>Vẽ một đường thẳng và đo lường mối tương quan giữa 1 và 5.</a:t>
            </a:r>
          </a:p>
          <a:p>
            <a:pPr marL="647700" lvl="1" indent="-323850">
              <a:lnSpc>
                <a:spcPts val="4200"/>
              </a:lnSpc>
              <a:buFont typeface="Arial"/>
              <a:buChar char="•"/>
            </a:pPr>
            <a:r>
              <a:rPr lang="en-US" sz="3000">
                <a:solidFill>
                  <a:srgbClr val="000000"/>
                </a:solidFill>
                <a:latin typeface="Arimo Bold"/>
              </a:rPr>
              <a:t>Tiếp tục thay đổi hướng của đường thẳng cho các giá trị mới (2,8) và (3,11) cho đến khi tất cả các giá trị đều phù hợp.</a:t>
            </a:r>
          </a:p>
          <a:p>
            <a:pPr marL="647700" lvl="1" indent="-323850">
              <a:lnSpc>
                <a:spcPts val="4200"/>
              </a:lnSpc>
              <a:buFont typeface="Arial"/>
              <a:buChar char="•"/>
            </a:pPr>
            <a:r>
              <a:rPr lang="en-US" sz="3000">
                <a:solidFill>
                  <a:srgbClr val="000000"/>
                </a:solidFill>
                <a:latin typeface="Arimo Bold"/>
              </a:rPr>
              <a:t>Xác định phương trình hồi quy tuyến tính là y=3*x+2.</a:t>
            </a:r>
          </a:p>
          <a:p>
            <a:pPr>
              <a:lnSpc>
                <a:spcPts val="4200"/>
              </a:lnSpc>
              <a:spcBef>
                <a:spcPct val="0"/>
              </a:spcBef>
            </a:pPr>
            <a:endParaRPr lang="en-US" sz="3000">
              <a:solidFill>
                <a:srgbClr val="000000"/>
              </a:solidFill>
              <a:latin typeface="Arim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TextBox 3"/>
          <p:cNvSpPr txBox="1"/>
          <p:nvPr/>
        </p:nvSpPr>
        <p:spPr>
          <a:xfrm>
            <a:off x="4136549" y="940831"/>
            <a:ext cx="10014901"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Hồi quy tuyến tính</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2" name="Freeform 12"/>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3" name="Freeform 13"/>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4" name="Freeform 14"/>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5" name="Freeform 15"/>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6" name="Freeform 16"/>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7" name="TextBox 17"/>
          <p:cNvSpPr txBox="1"/>
          <p:nvPr/>
        </p:nvSpPr>
        <p:spPr>
          <a:xfrm>
            <a:off x="3864059" y="3018243"/>
            <a:ext cx="10100535" cy="3101975"/>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Arimo Bold"/>
              </a:rPr>
              <a:t>Hồi quy tuyến tính thích hợp cho những bài toán trong đó có mối quan hệ tuyến tính giữa biến độc lập và biến phụ thuộc, và nó thường được sử dụng để dự đoán giá trị của biến phụ thuộc dựa trên giá trị của các biến độc lập.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grpSp>
        <p:nvGrpSpPr>
          <p:cNvPr id="3" name="Group 3"/>
          <p:cNvGrpSpPr/>
          <p:nvPr/>
        </p:nvGrpSpPr>
        <p:grpSpPr>
          <a:xfrm>
            <a:off x="1875183" y="1485862"/>
            <a:ext cx="5038071" cy="3559266"/>
            <a:chOff x="0" y="0"/>
            <a:chExt cx="1048738" cy="740906"/>
          </a:xfrm>
        </p:grpSpPr>
        <p:sp>
          <p:nvSpPr>
            <p:cNvPr id="4" name="Freeform 4"/>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5" name="TextBox 5"/>
            <p:cNvSpPr txBox="1"/>
            <p:nvPr/>
          </p:nvSpPr>
          <p:spPr>
            <a:xfrm>
              <a:off x="0" y="-47625"/>
              <a:ext cx="1048738" cy="788531"/>
            </a:xfrm>
            <a:prstGeom prst="rect">
              <a:avLst/>
            </a:prstGeom>
          </p:spPr>
          <p:txBody>
            <a:bodyPr lIns="50800" tIns="50800" rIns="50800" bIns="50800" rtlCol="0" anchor="ctr"/>
            <a:lstStyle/>
            <a:p>
              <a:pPr algn="ctr">
                <a:lnSpc>
                  <a:spcPts val="3499"/>
                </a:lnSpc>
              </a:pPr>
              <a:endParaRPr/>
            </a:p>
            <a:p>
              <a:pPr algn="ctr">
                <a:lnSpc>
                  <a:spcPts val="3499"/>
                </a:lnSpc>
              </a:pPr>
              <a:endParaRPr/>
            </a:p>
          </p:txBody>
        </p:sp>
      </p:grpSp>
      <p:grpSp>
        <p:nvGrpSpPr>
          <p:cNvPr id="6" name="Group 6"/>
          <p:cNvGrpSpPr/>
          <p:nvPr/>
        </p:nvGrpSpPr>
        <p:grpSpPr>
          <a:xfrm>
            <a:off x="1875183" y="5372081"/>
            <a:ext cx="5038071" cy="3559266"/>
            <a:chOff x="0" y="0"/>
            <a:chExt cx="1048738" cy="740906"/>
          </a:xfrm>
        </p:grpSpPr>
        <p:sp>
          <p:nvSpPr>
            <p:cNvPr id="7" name="Freeform 7"/>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8" name="TextBox 8"/>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7437528" y="1487541"/>
            <a:ext cx="5038071" cy="3559266"/>
            <a:chOff x="0" y="0"/>
            <a:chExt cx="1048738" cy="740906"/>
          </a:xfrm>
        </p:grpSpPr>
        <p:sp>
          <p:nvSpPr>
            <p:cNvPr id="10" name="Freeform 10"/>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11" name="TextBox 11"/>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7437528" y="5370657"/>
            <a:ext cx="5038071" cy="3559266"/>
            <a:chOff x="0" y="0"/>
            <a:chExt cx="1048738" cy="740906"/>
          </a:xfrm>
        </p:grpSpPr>
        <p:sp>
          <p:nvSpPr>
            <p:cNvPr id="13" name="Freeform 13"/>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14" name="TextBox 14"/>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875183" y="1487541"/>
            <a:ext cx="5038071" cy="668736"/>
            <a:chOff x="0" y="0"/>
            <a:chExt cx="1048738" cy="139206"/>
          </a:xfrm>
        </p:grpSpPr>
        <p:sp>
          <p:nvSpPr>
            <p:cNvPr id="16" name="Freeform 16"/>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17" name="TextBox 17"/>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875183" y="5372081"/>
            <a:ext cx="5038071" cy="668736"/>
            <a:chOff x="0" y="0"/>
            <a:chExt cx="1048738" cy="139206"/>
          </a:xfrm>
        </p:grpSpPr>
        <p:sp>
          <p:nvSpPr>
            <p:cNvPr id="19" name="Freeform 19"/>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0" name="TextBox 20"/>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7437528" y="1485862"/>
            <a:ext cx="5038071" cy="668736"/>
            <a:chOff x="0" y="0"/>
            <a:chExt cx="1048738" cy="139206"/>
          </a:xfrm>
        </p:grpSpPr>
        <p:sp>
          <p:nvSpPr>
            <p:cNvPr id="22" name="Freeform 22"/>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3" name="TextBox 23"/>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7437528" y="5372081"/>
            <a:ext cx="5038071" cy="668736"/>
            <a:chOff x="0" y="0"/>
            <a:chExt cx="1048738" cy="139206"/>
          </a:xfrm>
        </p:grpSpPr>
        <p:sp>
          <p:nvSpPr>
            <p:cNvPr id="25" name="Freeform 25"/>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6" name="TextBox 26"/>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13804083" y="1820230"/>
            <a:ext cx="3032484" cy="6646539"/>
          </a:xfrm>
          <a:custGeom>
            <a:avLst/>
            <a:gdLst/>
            <a:ahLst/>
            <a:cxnLst/>
            <a:rect l="l" t="t" r="r" b="b"/>
            <a:pathLst>
              <a:path w="3032484" h="6646539">
                <a:moveTo>
                  <a:pt x="0" y="0"/>
                </a:moveTo>
                <a:lnTo>
                  <a:pt x="3032483" y="0"/>
                </a:lnTo>
                <a:lnTo>
                  <a:pt x="3032483" y="6646540"/>
                </a:lnTo>
                <a:lnTo>
                  <a:pt x="0" y="66465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8" name="Freeform 28"/>
          <p:cNvSpPr/>
          <p:nvPr/>
        </p:nvSpPr>
        <p:spPr>
          <a:xfrm rot="-10800000">
            <a:off x="14827993" y="-1392447"/>
            <a:ext cx="4017146" cy="3158481"/>
          </a:xfrm>
          <a:custGeom>
            <a:avLst/>
            <a:gdLst/>
            <a:ahLst/>
            <a:cxnLst/>
            <a:rect l="l" t="t" r="r" b="b"/>
            <a:pathLst>
              <a:path w="4017146" h="3158481">
                <a:moveTo>
                  <a:pt x="0" y="0"/>
                </a:moveTo>
                <a:lnTo>
                  <a:pt x="4017147" y="0"/>
                </a:lnTo>
                <a:lnTo>
                  <a:pt x="4017147" y="3158481"/>
                </a:lnTo>
                <a:lnTo>
                  <a:pt x="0" y="3158481"/>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9" name="Freeform 29"/>
          <p:cNvSpPr/>
          <p:nvPr/>
        </p:nvSpPr>
        <p:spPr>
          <a:xfrm>
            <a:off x="4580296" y="-1616873"/>
            <a:ext cx="4224468" cy="2645573"/>
          </a:xfrm>
          <a:custGeom>
            <a:avLst/>
            <a:gdLst/>
            <a:ahLst/>
            <a:cxnLst/>
            <a:rect l="l" t="t" r="r" b="b"/>
            <a:pathLst>
              <a:path w="4224468" h="2645573">
                <a:moveTo>
                  <a:pt x="0" y="0"/>
                </a:moveTo>
                <a:lnTo>
                  <a:pt x="4224469" y="0"/>
                </a:lnTo>
                <a:lnTo>
                  <a:pt x="4224469" y="2645573"/>
                </a:lnTo>
                <a:lnTo>
                  <a:pt x="0" y="264557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30" name="Freeform 30"/>
          <p:cNvSpPr/>
          <p:nvPr/>
        </p:nvSpPr>
        <p:spPr>
          <a:xfrm>
            <a:off x="8285780"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31" name="Freeform 31"/>
          <p:cNvSpPr/>
          <p:nvPr/>
        </p:nvSpPr>
        <p:spPr>
          <a:xfrm rot="-5400000">
            <a:off x="12134412" y="9245030"/>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32" name="Freeform 32"/>
          <p:cNvSpPr/>
          <p:nvPr/>
        </p:nvSpPr>
        <p:spPr>
          <a:xfrm>
            <a:off x="-1558320"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33" name="Freeform 33"/>
          <p:cNvSpPr/>
          <p:nvPr/>
        </p:nvSpPr>
        <p:spPr>
          <a:xfrm>
            <a:off x="17259300" y="7433853"/>
            <a:ext cx="1794966" cy="1932669"/>
          </a:xfrm>
          <a:custGeom>
            <a:avLst/>
            <a:gdLst/>
            <a:ahLst/>
            <a:cxnLst/>
            <a:rect l="l" t="t" r="r" b="b"/>
            <a:pathLst>
              <a:path w="1794966" h="1932669">
                <a:moveTo>
                  <a:pt x="0" y="0"/>
                </a:moveTo>
                <a:lnTo>
                  <a:pt x="1794966" y="0"/>
                </a:lnTo>
                <a:lnTo>
                  <a:pt x="1794966" y="1932669"/>
                </a:lnTo>
                <a:lnTo>
                  <a:pt x="0" y="193266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34" name="Freeform 34"/>
          <p:cNvSpPr/>
          <p:nvPr/>
        </p:nvSpPr>
        <p:spPr>
          <a:xfrm>
            <a:off x="-744232" y="460501"/>
            <a:ext cx="1488463" cy="1602652"/>
          </a:xfrm>
          <a:custGeom>
            <a:avLst/>
            <a:gdLst/>
            <a:ahLst/>
            <a:cxnLst/>
            <a:rect l="l" t="t" r="r" b="b"/>
            <a:pathLst>
              <a:path w="1488463" h="1602652">
                <a:moveTo>
                  <a:pt x="0" y="0"/>
                </a:moveTo>
                <a:lnTo>
                  <a:pt x="1488464" y="0"/>
                </a:lnTo>
                <a:lnTo>
                  <a:pt x="1488464" y="1602652"/>
                </a:lnTo>
                <a:lnTo>
                  <a:pt x="0" y="1602652"/>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35" name="TextBox 35"/>
          <p:cNvSpPr txBox="1"/>
          <p:nvPr/>
        </p:nvSpPr>
        <p:spPr>
          <a:xfrm>
            <a:off x="3312594" y="536537"/>
            <a:ext cx="11515399" cy="573427"/>
          </a:xfrm>
          <a:prstGeom prst="rect">
            <a:avLst/>
          </a:prstGeom>
        </p:spPr>
        <p:txBody>
          <a:bodyPr wrap="square" lIns="0" tIns="0" rIns="0" bIns="0" rtlCol="0" anchor="t">
            <a:spAutoFit/>
          </a:bodyPr>
          <a:lstStyle/>
          <a:p>
            <a:pPr algn="ctr">
              <a:lnSpc>
                <a:spcPts val="4900"/>
              </a:lnSpc>
              <a:spcBef>
                <a:spcPct val="0"/>
              </a:spcBef>
            </a:pPr>
            <a:r>
              <a:rPr lang="en-US" sz="3500" dirty="0" err="1">
                <a:solidFill>
                  <a:srgbClr val="000000"/>
                </a:solidFill>
                <a:latin typeface="Arimo Bold"/>
              </a:rPr>
              <a:t>Phương</a:t>
            </a:r>
            <a:r>
              <a:rPr lang="en-US" sz="3500" dirty="0">
                <a:solidFill>
                  <a:srgbClr val="000000"/>
                </a:solidFill>
                <a:latin typeface="Arimo Bold"/>
              </a:rPr>
              <a:t> </a:t>
            </a:r>
            <a:r>
              <a:rPr lang="en-US" sz="3500" dirty="0" err="1">
                <a:solidFill>
                  <a:srgbClr val="000000"/>
                </a:solidFill>
                <a:latin typeface="Arimo Bold"/>
              </a:rPr>
              <a:t>pháp</a:t>
            </a:r>
            <a:r>
              <a:rPr lang="en-US" sz="3500" dirty="0">
                <a:solidFill>
                  <a:srgbClr val="000000"/>
                </a:solidFill>
                <a:latin typeface="Arimo Bold"/>
              </a:rPr>
              <a:t> </a:t>
            </a:r>
            <a:r>
              <a:rPr lang="en-US" sz="3500" dirty="0" err="1">
                <a:solidFill>
                  <a:srgbClr val="000000"/>
                </a:solidFill>
                <a:latin typeface="Arimo Bold"/>
              </a:rPr>
              <a:t>đánh</a:t>
            </a:r>
            <a:r>
              <a:rPr lang="en-US" sz="3500" dirty="0">
                <a:solidFill>
                  <a:srgbClr val="000000"/>
                </a:solidFill>
                <a:latin typeface="Arimo Bold"/>
              </a:rPr>
              <a:t> </a:t>
            </a:r>
            <a:r>
              <a:rPr lang="en-US" sz="3500" dirty="0" err="1">
                <a:solidFill>
                  <a:srgbClr val="000000"/>
                </a:solidFill>
                <a:latin typeface="Arimo Bold"/>
              </a:rPr>
              <a:t>giá</a:t>
            </a:r>
            <a:r>
              <a:rPr lang="en-US" sz="3500" dirty="0">
                <a:solidFill>
                  <a:srgbClr val="000000"/>
                </a:solidFill>
                <a:latin typeface="Arimo Bold"/>
              </a:rPr>
              <a:t> </a:t>
            </a:r>
            <a:r>
              <a:rPr lang="en-US" sz="3500" dirty="0" err="1">
                <a:solidFill>
                  <a:srgbClr val="000000"/>
                </a:solidFill>
                <a:latin typeface="Arimo Bold"/>
              </a:rPr>
              <a:t>hiệu</a:t>
            </a:r>
            <a:r>
              <a:rPr lang="en-US" sz="3500" dirty="0">
                <a:solidFill>
                  <a:srgbClr val="000000"/>
                </a:solidFill>
                <a:latin typeface="Arimo Bold"/>
              </a:rPr>
              <a:t> </a:t>
            </a:r>
            <a:r>
              <a:rPr lang="en-US" sz="3500" dirty="0" err="1">
                <a:solidFill>
                  <a:srgbClr val="000000"/>
                </a:solidFill>
                <a:latin typeface="Arimo Bold"/>
              </a:rPr>
              <a:t>suất</a:t>
            </a:r>
            <a:r>
              <a:rPr lang="en-US" sz="3500" dirty="0">
                <a:solidFill>
                  <a:srgbClr val="000000"/>
                </a:solidFill>
                <a:latin typeface="Arimo Bold"/>
              </a:rPr>
              <a:t> </a:t>
            </a:r>
            <a:r>
              <a:rPr lang="en-US" sz="3500" dirty="0" err="1">
                <a:solidFill>
                  <a:srgbClr val="000000"/>
                </a:solidFill>
                <a:latin typeface="Arimo Bold"/>
              </a:rPr>
              <a:t>của</a:t>
            </a:r>
            <a:r>
              <a:rPr lang="en-US" sz="3500" dirty="0">
                <a:solidFill>
                  <a:srgbClr val="000000"/>
                </a:solidFill>
                <a:latin typeface="Arimo Bold"/>
              </a:rPr>
              <a:t> </a:t>
            </a:r>
            <a:r>
              <a:rPr lang="en-US" sz="3500" dirty="0" err="1">
                <a:solidFill>
                  <a:srgbClr val="000000"/>
                </a:solidFill>
                <a:latin typeface="Arimo Bold"/>
              </a:rPr>
              <a:t>các</a:t>
            </a:r>
            <a:r>
              <a:rPr lang="en-US" sz="3500" dirty="0">
                <a:solidFill>
                  <a:srgbClr val="000000"/>
                </a:solidFill>
                <a:latin typeface="Arimo Bold"/>
              </a:rPr>
              <a:t> </a:t>
            </a:r>
            <a:r>
              <a:rPr lang="en-US" sz="3500" dirty="0" err="1">
                <a:solidFill>
                  <a:srgbClr val="000000"/>
                </a:solidFill>
                <a:latin typeface="Arimo Bold"/>
              </a:rPr>
              <a:t>mô</a:t>
            </a:r>
            <a:r>
              <a:rPr lang="en-US" sz="3500" dirty="0">
                <a:solidFill>
                  <a:srgbClr val="000000"/>
                </a:solidFill>
                <a:latin typeface="Arimo Bold"/>
              </a:rPr>
              <a:t> </a:t>
            </a:r>
            <a:r>
              <a:rPr lang="en-US" sz="3500" dirty="0" err="1">
                <a:solidFill>
                  <a:srgbClr val="000000"/>
                </a:solidFill>
                <a:latin typeface="Arimo Bold"/>
              </a:rPr>
              <a:t>hình</a:t>
            </a:r>
            <a:r>
              <a:rPr lang="en-US" sz="3500" dirty="0">
                <a:solidFill>
                  <a:srgbClr val="000000"/>
                </a:solidFill>
                <a:latin typeface="Arimo Bold"/>
              </a:rPr>
              <a:t>.</a:t>
            </a:r>
          </a:p>
        </p:txBody>
      </p:sp>
      <p:sp>
        <p:nvSpPr>
          <p:cNvPr id="36" name="TextBox 36"/>
          <p:cNvSpPr txBox="1"/>
          <p:nvPr/>
        </p:nvSpPr>
        <p:spPr>
          <a:xfrm>
            <a:off x="2330493" y="1563240"/>
            <a:ext cx="4127450" cy="431800"/>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Arimo Bold"/>
              </a:rPr>
              <a:t>MAE (Mean Absolute Error)</a:t>
            </a:r>
          </a:p>
        </p:txBody>
      </p:sp>
      <p:sp>
        <p:nvSpPr>
          <p:cNvPr id="37" name="TextBox 37"/>
          <p:cNvSpPr txBox="1"/>
          <p:nvPr/>
        </p:nvSpPr>
        <p:spPr>
          <a:xfrm>
            <a:off x="7878985" y="1529452"/>
            <a:ext cx="4499530" cy="869950"/>
          </a:xfrm>
          <a:prstGeom prst="rect">
            <a:avLst/>
          </a:prstGeom>
        </p:spPr>
        <p:txBody>
          <a:bodyPr wrap="square" lIns="0" tIns="0" rIns="0" bIns="0" rtlCol="0" anchor="t">
            <a:spAutoFit/>
          </a:bodyPr>
          <a:lstStyle/>
          <a:p>
            <a:pPr algn="ctr">
              <a:lnSpc>
                <a:spcPts val="3499"/>
              </a:lnSpc>
            </a:pPr>
            <a:r>
              <a:rPr lang="en-US" sz="2499" dirty="0">
                <a:solidFill>
                  <a:srgbClr val="000000"/>
                </a:solidFill>
                <a:latin typeface="Arimo Bold"/>
              </a:rPr>
              <a:t>MSE (Mean Squared Error)</a:t>
            </a:r>
          </a:p>
          <a:p>
            <a:pPr algn="ctr">
              <a:lnSpc>
                <a:spcPts val="3499"/>
              </a:lnSpc>
              <a:spcBef>
                <a:spcPct val="0"/>
              </a:spcBef>
            </a:pPr>
            <a:endParaRPr lang="en-US" sz="2499" dirty="0">
              <a:solidFill>
                <a:srgbClr val="000000"/>
              </a:solidFill>
              <a:latin typeface="Arimo Bold"/>
            </a:endParaRPr>
          </a:p>
        </p:txBody>
      </p:sp>
      <p:sp>
        <p:nvSpPr>
          <p:cNvPr id="38" name="TextBox 38"/>
          <p:cNvSpPr txBox="1"/>
          <p:nvPr/>
        </p:nvSpPr>
        <p:spPr>
          <a:xfrm>
            <a:off x="1828949" y="5447780"/>
            <a:ext cx="5062314" cy="869950"/>
          </a:xfrm>
          <a:prstGeom prst="rect">
            <a:avLst/>
          </a:prstGeom>
        </p:spPr>
        <p:txBody>
          <a:bodyPr lIns="0" tIns="0" rIns="0" bIns="0" rtlCol="0" anchor="t">
            <a:spAutoFit/>
          </a:bodyPr>
          <a:lstStyle/>
          <a:p>
            <a:pPr algn="ctr">
              <a:lnSpc>
                <a:spcPts val="3499"/>
              </a:lnSpc>
            </a:pPr>
            <a:r>
              <a:rPr lang="en-US" sz="2499">
                <a:solidFill>
                  <a:srgbClr val="000000"/>
                </a:solidFill>
                <a:latin typeface="Arimo Bold"/>
              </a:rPr>
              <a:t>RMSE (Root Mean Squared Error)</a:t>
            </a:r>
          </a:p>
          <a:p>
            <a:pPr algn="ctr">
              <a:lnSpc>
                <a:spcPts val="3499"/>
              </a:lnSpc>
              <a:spcBef>
                <a:spcPct val="0"/>
              </a:spcBef>
            </a:pPr>
            <a:endParaRPr lang="en-US" sz="2499">
              <a:solidFill>
                <a:srgbClr val="000000"/>
              </a:solidFill>
              <a:latin typeface="Arimo Bold"/>
            </a:endParaRPr>
          </a:p>
        </p:txBody>
      </p:sp>
      <p:sp>
        <p:nvSpPr>
          <p:cNvPr id="39" name="TextBox 39"/>
          <p:cNvSpPr txBox="1"/>
          <p:nvPr/>
        </p:nvSpPr>
        <p:spPr>
          <a:xfrm>
            <a:off x="7750782" y="5438255"/>
            <a:ext cx="4411563" cy="932550"/>
          </a:xfrm>
          <a:prstGeom prst="rect">
            <a:avLst/>
          </a:prstGeom>
        </p:spPr>
        <p:txBody>
          <a:bodyPr lIns="0" tIns="0" rIns="0" bIns="0" rtlCol="0" anchor="t">
            <a:spAutoFit/>
          </a:bodyPr>
          <a:lstStyle/>
          <a:p>
            <a:pPr algn="ctr">
              <a:lnSpc>
                <a:spcPts val="3724"/>
              </a:lnSpc>
            </a:pPr>
            <a:r>
              <a:rPr lang="en-US" sz="2660">
                <a:solidFill>
                  <a:srgbClr val="000000"/>
                </a:solidFill>
                <a:latin typeface="Arimo Bold"/>
              </a:rPr>
              <a:t>R-Squared (Hệ số xác định)</a:t>
            </a:r>
          </a:p>
          <a:p>
            <a:pPr algn="ctr">
              <a:lnSpc>
                <a:spcPts val="3724"/>
              </a:lnSpc>
              <a:spcBef>
                <a:spcPct val="0"/>
              </a:spcBef>
            </a:pPr>
            <a:endParaRPr lang="en-US" sz="2660">
              <a:solidFill>
                <a:srgbClr val="000000"/>
              </a:solidFill>
              <a:latin typeface="Arimo Bold"/>
            </a:endParaRPr>
          </a:p>
        </p:txBody>
      </p:sp>
      <p:sp>
        <p:nvSpPr>
          <p:cNvPr id="40" name="TextBox 40"/>
          <p:cNvSpPr txBox="1"/>
          <p:nvPr/>
        </p:nvSpPr>
        <p:spPr>
          <a:xfrm>
            <a:off x="2184230" y="2413452"/>
            <a:ext cx="4351752" cy="2286635"/>
          </a:xfrm>
          <a:prstGeom prst="rect">
            <a:avLst/>
          </a:prstGeom>
        </p:spPr>
        <p:txBody>
          <a:bodyPr lIns="0" tIns="0" rIns="0" bIns="0" rtlCol="0" anchor="t">
            <a:spAutoFit/>
          </a:bodyPr>
          <a:lstStyle/>
          <a:p>
            <a:pPr algn="ctr">
              <a:lnSpc>
                <a:spcPts val="3639"/>
              </a:lnSpc>
            </a:pPr>
            <a:r>
              <a:rPr lang="en-US" sz="2599">
                <a:solidFill>
                  <a:srgbClr val="000000"/>
                </a:solidFill>
                <a:latin typeface="Arimo Bold"/>
              </a:rPr>
              <a:t>MAE đo lường trung bình giá trị tuyệt đối của sự chênh lệch giữa giá trị dự đoán và giá trị thực tế.</a:t>
            </a:r>
          </a:p>
          <a:p>
            <a:pPr algn="ctr">
              <a:lnSpc>
                <a:spcPts val="3639"/>
              </a:lnSpc>
              <a:spcBef>
                <a:spcPct val="0"/>
              </a:spcBef>
            </a:pPr>
            <a:endParaRPr lang="en-US" sz="2599">
              <a:solidFill>
                <a:srgbClr val="000000"/>
              </a:solidFill>
              <a:latin typeface="Arimo Bold"/>
            </a:endParaRPr>
          </a:p>
        </p:txBody>
      </p:sp>
      <p:sp>
        <p:nvSpPr>
          <p:cNvPr id="41" name="TextBox 41"/>
          <p:cNvSpPr txBox="1"/>
          <p:nvPr/>
        </p:nvSpPr>
        <p:spPr>
          <a:xfrm>
            <a:off x="8024378" y="2413452"/>
            <a:ext cx="4096764" cy="1829435"/>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Arimo Bold"/>
              </a:rPr>
              <a:t>MSE là trung bình của bình phương sự chênh lệch giữa giá trị dự đoán và giá trị thực tế.</a:t>
            </a:r>
          </a:p>
        </p:txBody>
      </p:sp>
      <p:sp>
        <p:nvSpPr>
          <p:cNvPr id="42" name="TextBox 42"/>
          <p:cNvSpPr txBox="1"/>
          <p:nvPr/>
        </p:nvSpPr>
        <p:spPr>
          <a:xfrm>
            <a:off x="2613403" y="6251055"/>
            <a:ext cx="3493405" cy="1829435"/>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Arimo Bold"/>
              </a:rPr>
              <a:t>RMSE là căn bậc hai của MSE, giúp đưa về cùng đơn vị với giá trị thực tế.</a:t>
            </a:r>
          </a:p>
        </p:txBody>
      </p:sp>
      <p:sp>
        <p:nvSpPr>
          <p:cNvPr id="43" name="TextBox 43"/>
          <p:cNvSpPr txBox="1"/>
          <p:nvPr/>
        </p:nvSpPr>
        <p:spPr>
          <a:xfrm>
            <a:off x="7401460" y="6059867"/>
            <a:ext cx="4977055" cy="2622550"/>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Arimo Bold"/>
              </a:rPr>
              <a:t>R-Squared đo lường tỷ lệ phương sai giữa giá trị dự đoán và giá trị trung bình của biến phụ thuộc so với tỷ lệ phương sai giữa giá trị thực tế và giá trị trung bình của biến phụ thuộc.</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8" name="Freeform 8"/>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
        <p:nvSpPr>
          <p:cNvPr id="9" name="Freeform 9"/>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sp>
        <p:nvSpPr>
          <p:cNvPr id="10" name="Freeform 10"/>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sp>
      <p:sp>
        <p:nvSpPr>
          <p:cNvPr id="11" name="Freeform 11"/>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sp>
      <p:sp>
        <p:nvSpPr>
          <p:cNvPr id="12" name="Freeform 12"/>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sp>
      <p:sp>
        <p:nvSpPr>
          <p:cNvPr id="13" name="Freeform 13"/>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4">
              <a:extLst>
                <a:ext uri="{96DAC541-7B7A-43D3-8B79-37D633B846F1}">
                  <asvg:svgBlip xmlns:asvg="http://schemas.microsoft.com/office/drawing/2016/SVG/main" r:embed="rId25"/>
                </a:ext>
              </a:extLst>
            </a:blip>
            <a:stretch>
              <a:fillRect/>
            </a:stretch>
          </a:blipFill>
          <a:ln cap="sq">
            <a:noFill/>
            <a:prstDash val="solid"/>
            <a:miter/>
          </a:ln>
        </p:spPr>
      </p:sp>
      <p:sp>
        <p:nvSpPr>
          <p:cNvPr id="14" name="Freeform 14"/>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6">
              <a:extLst>
                <a:ext uri="{96DAC541-7B7A-43D3-8B79-37D633B846F1}">
                  <asvg:svgBlip xmlns:asvg="http://schemas.microsoft.com/office/drawing/2016/SVG/main" r:embed="rId27"/>
                </a:ext>
              </a:extLst>
            </a:blip>
            <a:stretch>
              <a:fillRect/>
            </a:stretch>
          </a:blipFill>
          <a:ln cap="sq">
            <a:noFill/>
            <a:prstDash val="solid"/>
            <a:miter/>
          </a:ln>
        </p:spPr>
      </p:sp>
      <p:sp>
        <p:nvSpPr>
          <p:cNvPr id="15" name="Freeform 15"/>
          <p:cNvSpPr/>
          <p:nvPr/>
        </p:nvSpPr>
        <p:spPr>
          <a:xfrm>
            <a:off x="4754009" y="2908264"/>
            <a:ext cx="3107051" cy="1250536"/>
          </a:xfrm>
          <a:custGeom>
            <a:avLst/>
            <a:gdLst/>
            <a:ahLst/>
            <a:cxnLst/>
            <a:rect l="l" t="t" r="r" b="b"/>
            <a:pathLst>
              <a:path w="3107051" h="1250536">
                <a:moveTo>
                  <a:pt x="0" y="0"/>
                </a:moveTo>
                <a:lnTo>
                  <a:pt x="3107051" y="0"/>
                </a:lnTo>
                <a:lnTo>
                  <a:pt x="3107051" y="1250536"/>
                </a:lnTo>
                <a:lnTo>
                  <a:pt x="0" y="1250536"/>
                </a:lnTo>
                <a:lnTo>
                  <a:pt x="0" y="0"/>
                </a:lnTo>
                <a:close/>
              </a:path>
            </a:pathLst>
          </a:custGeom>
          <a:blipFill>
            <a:blip r:embed="rId28"/>
            <a:stretch>
              <a:fillRect r="-224762"/>
            </a:stretch>
          </a:blipFill>
        </p:spPr>
      </p:sp>
      <p:sp>
        <p:nvSpPr>
          <p:cNvPr id="16" name="Freeform 16"/>
          <p:cNvSpPr/>
          <p:nvPr/>
        </p:nvSpPr>
        <p:spPr>
          <a:xfrm>
            <a:off x="9226848" y="4076616"/>
            <a:ext cx="5900445" cy="1681756"/>
          </a:xfrm>
          <a:custGeom>
            <a:avLst/>
            <a:gdLst/>
            <a:ahLst/>
            <a:cxnLst/>
            <a:rect l="l" t="t" r="r" b="b"/>
            <a:pathLst>
              <a:path w="5900445" h="1681756">
                <a:moveTo>
                  <a:pt x="0" y="0"/>
                </a:moveTo>
                <a:lnTo>
                  <a:pt x="5900445" y="0"/>
                </a:lnTo>
                <a:lnTo>
                  <a:pt x="5900445" y="1681756"/>
                </a:lnTo>
                <a:lnTo>
                  <a:pt x="0" y="1681756"/>
                </a:lnTo>
                <a:lnTo>
                  <a:pt x="0" y="0"/>
                </a:lnTo>
                <a:close/>
              </a:path>
            </a:pathLst>
          </a:custGeom>
          <a:blipFill>
            <a:blip r:embed="rId29"/>
            <a:stretch>
              <a:fillRect r="-71013"/>
            </a:stretch>
          </a:blipFill>
        </p:spPr>
      </p:sp>
      <p:sp>
        <p:nvSpPr>
          <p:cNvPr id="17" name="Freeform 17"/>
          <p:cNvSpPr/>
          <p:nvPr/>
        </p:nvSpPr>
        <p:spPr>
          <a:xfrm>
            <a:off x="4473119" y="4425457"/>
            <a:ext cx="3022403" cy="884000"/>
          </a:xfrm>
          <a:custGeom>
            <a:avLst/>
            <a:gdLst/>
            <a:ahLst/>
            <a:cxnLst/>
            <a:rect l="l" t="t" r="r" b="b"/>
            <a:pathLst>
              <a:path w="3022403" h="884000">
                <a:moveTo>
                  <a:pt x="0" y="0"/>
                </a:moveTo>
                <a:lnTo>
                  <a:pt x="3022403" y="0"/>
                </a:lnTo>
                <a:lnTo>
                  <a:pt x="3022403" y="884000"/>
                </a:lnTo>
                <a:lnTo>
                  <a:pt x="0" y="884000"/>
                </a:lnTo>
                <a:lnTo>
                  <a:pt x="0" y="0"/>
                </a:lnTo>
                <a:close/>
              </a:path>
            </a:pathLst>
          </a:custGeom>
          <a:blipFill>
            <a:blip r:embed="rId30"/>
            <a:stretch>
              <a:fillRect r="-233858"/>
            </a:stretch>
          </a:blipFill>
        </p:spPr>
      </p:sp>
      <p:sp>
        <p:nvSpPr>
          <p:cNvPr id="18" name="Freeform 18"/>
          <p:cNvSpPr/>
          <p:nvPr/>
        </p:nvSpPr>
        <p:spPr>
          <a:xfrm>
            <a:off x="11697132" y="2908264"/>
            <a:ext cx="2208802" cy="1250536"/>
          </a:xfrm>
          <a:custGeom>
            <a:avLst/>
            <a:gdLst/>
            <a:ahLst/>
            <a:cxnLst/>
            <a:rect l="l" t="t" r="r" b="b"/>
            <a:pathLst>
              <a:path w="2208802" h="1250536">
                <a:moveTo>
                  <a:pt x="0" y="0"/>
                </a:moveTo>
                <a:lnTo>
                  <a:pt x="2208802" y="0"/>
                </a:lnTo>
                <a:lnTo>
                  <a:pt x="2208802" y="1250536"/>
                </a:lnTo>
                <a:lnTo>
                  <a:pt x="0" y="1250536"/>
                </a:lnTo>
                <a:lnTo>
                  <a:pt x="0" y="0"/>
                </a:lnTo>
                <a:close/>
              </a:path>
            </a:pathLst>
          </a:custGeom>
          <a:blipFill>
            <a:blip r:embed="rId31"/>
            <a:stretch>
              <a:fillRect r="-356832"/>
            </a:stretch>
          </a:blipFill>
        </p:spPr>
      </p:sp>
      <p:sp>
        <p:nvSpPr>
          <p:cNvPr id="19" name="Freeform 19"/>
          <p:cNvSpPr/>
          <p:nvPr/>
        </p:nvSpPr>
        <p:spPr>
          <a:xfrm>
            <a:off x="3656445" y="5249244"/>
            <a:ext cx="8520626" cy="3768738"/>
          </a:xfrm>
          <a:custGeom>
            <a:avLst/>
            <a:gdLst/>
            <a:ahLst/>
            <a:cxnLst/>
            <a:rect l="l" t="t" r="r" b="b"/>
            <a:pathLst>
              <a:path w="8520626" h="3768738">
                <a:moveTo>
                  <a:pt x="0" y="0"/>
                </a:moveTo>
                <a:lnTo>
                  <a:pt x="8520625" y="0"/>
                </a:lnTo>
                <a:lnTo>
                  <a:pt x="8520625" y="3768739"/>
                </a:lnTo>
                <a:lnTo>
                  <a:pt x="0" y="3768739"/>
                </a:lnTo>
                <a:lnTo>
                  <a:pt x="0" y="0"/>
                </a:lnTo>
                <a:close/>
              </a:path>
            </a:pathLst>
          </a:custGeom>
          <a:blipFill>
            <a:blip r:embed="rId32"/>
            <a:stretch>
              <a:fillRect/>
            </a:stretch>
          </a:blipFill>
        </p:spPr>
      </p:sp>
      <p:sp>
        <p:nvSpPr>
          <p:cNvPr id="20" name="TextBox 20"/>
          <p:cNvSpPr txBox="1"/>
          <p:nvPr/>
        </p:nvSpPr>
        <p:spPr>
          <a:xfrm>
            <a:off x="4136549" y="940831"/>
            <a:ext cx="10014901" cy="179514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Công thức tính của từng phương pháp</a:t>
            </a:r>
          </a:p>
        </p:txBody>
      </p:sp>
      <p:sp>
        <p:nvSpPr>
          <p:cNvPr id="21" name="TextBox 21"/>
          <p:cNvSpPr txBox="1"/>
          <p:nvPr/>
        </p:nvSpPr>
        <p:spPr>
          <a:xfrm>
            <a:off x="3178631" y="3173170"/>
            <a:ext cx="1370856" cy="625475"/>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Arimo Bold"/>
              </a:rPr>
              <a:t>MAE =</a:t>
            </a:r>
          </a:p>
        </p:txBody>
      </p:sp>
      <p:sp>
        <p:nvSpPr>
          <p:cNvPr id="22" name="TextBox 22"/>
          <p:cNvSpPr txBox="1"/>
          <p:nvPr/>
        </p:nvSpPr>
        <p:spPr>
          <a:xfrm>
            <a:off x="10096519" y="3173170"/>
            <a:ext cx="1346299" cy="625475"/>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Arimo Bold"/>
              </a:rPr>
              <a:t>MSE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053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3191503" y="3695700"/>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TextBox 4"/>
          <p:cNvSpPr txBox="1"/>
          <p:nvPr/>
        </p:nvSpPr>
        <p:spPr>
          <a:xfrm>
            <a:off x="679629" y="995942"/>
            <a:ext cx="12511874" cy="1474353"/>
          </a:xfrm>
          <a:prstGeom prst="rect">
            <a:avLst/>
          </a:prstGeom>
        </p:spPr>
        <p:txBody>
          <a:bodyPr lIns="0" tIns="0" rIns="0" bIns="0" rtlCol="0" anchor="t">
            <a:spAutoFit/>
          </a:bodyPr>
          <a:lstStyle/>
          <a:p>
            <a:pPr algn="ctr">
              <a:lnSpc>
                <a:spcPts val="10687"/>
              </a:lnSpc>
            </a:pPr>
            <a:r>
              <a:rPr lang="en-US" sz="11017" dirty="0" err="1">
                <a:solidFill>
                  <a:srgbClr val="000000"/>
                </a:solidFill>
                <a:latin typeface="Arimo Bold"/>
              </a:rPr>
              <a:t>Tiền</a:t>
            </a:r>
            <a:r>
              <a:rPr lang="en-US" sz="11017" dirty="0">
                <a:solidFill>
                  <a:srgbClr val="000000"/>
                </a:solidFill>
                <a:latin typeface="Arimo Bold"/>
              </a:rPr>
              <a:t> </a:t>
            </a:r>
            <a:r>
              <a:rPr lang="en-US" sz="11017" dirty="0" err="1">
                <a:solidFill>
                  <a:srgbClr val="000000"/>
                </a:solidFill>
                <a:latin typeface="Arimo Bold"/>
              </a:rPr>
              <a:t>xử</a:t>
            </a:r>
            <a:r>
              <a:rPr lang="en-US" sz="11017" dirty="0">
                <a:solidFill>
                  <a:srgbClr val="000000"/>
                </a:solidFill>
                <a:latin typeface="Arimo Bold"/>
              </a:rPr>
              <a:t> </a:t>
            </a:r>
            <a:r>
              <a:rPr lang="en-US" sz="11017" dirty="0" err="1">
                <a:solidFill>
                  <a:srgbClr val="000000"/>
                </a:solidFill>
                <a:latin typeface="Arimo Bold"/>
              </a:rPr>
              <a:t>lý</a:t>
            </a:r>
            <a:r>
              <a:rPr lang="en-US" sz="11017" dirty="0">
                <a:solidFill>
                  <a:srgbClr val="000000"/>
                </a:solidFill>
                <a:latin typeface="Arimo Bold"/>
              </a:rPr>
              <a:t> </a:t>
            </a:r>
            <a:r>
              <a:rPr lang="en-US" sz="11017" dirty="0" err="1">
                <a:solidFill>
                  <a:srgbClr val="000000"/>
                </a:solidFill>
                <a:latin typeface="Arimo Bold"/>
              </a:rPr>
              <a:t>dữ</a:t>
            </a:r>
            <a:r>
              <a:rPr lang="en-US" sz="11017" dirty="0">
                <a:solidFill>
                  <a:srgbClr val="000000"/>
                </a:solidFill>
                <a:latin typeface="Arimo Bold"/>
              </a:rPr>
              <a:t> </a:t>
            </a:r>
            <a:r>
              <a:rPr lang="en-US" sz="11017" dirty="0" err="1">
                <a:solidFill>
                  <a:srgbClr val="000000"/>
                </a:solidFill>
                <a:latin typeface="Arimo Bold"/>
              </a:rPr>
              <a:t>liệu</a:t>
            </a:r>
            <a:endParaRPr lang="en-US" sz="11017" dirty="0">
              <a:solidFill>
                <a:srgbClr val="000000"/>
              </a:solidFill>
              <a:latin typeface="Arim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5339570" y="2407644"/>
            <a:ext cx="6651327" cy="5471712"/>
          </a:xfrm>
          <a:custGeom>
            <a:avLst/>
            <a:gdLst/>
            <a:ahLst/>
            <a:cxnLst/>
            <a:rect l="l" t="t" r="r" b="b"/>
            <a:pathLst>
              <a:path w="6651327" h="5471712">
                <a:moveTo>
                  <a:pt x="0" y="0"/>
                </a:moveTo>
                <a:lnTo>
                  <a:pt x="6651327" y="0"/>
                </a:lnTo>
                <a:lnTo>
                  <a:pt x="6651327" y="5471712"/>
                </a:lnTo>
                <a:lnTo>
                  <a:pt x="0" y="5471712"/>
                </a:lnTo>
                <a:lnTo>
                  <a:pt x="0" y="0"/>
                </a:lnTo>
                <a:close/>
              </a:path>
            </a:pathLst>
          </a:custGeom>
          <a:blipFill>
            <a:blip r:embed="rId13"/>
            <a:stretch>
              <a:fillRect/>
            </a:stretch>
          </a:blipFill>
        </p:spPr>
      </p:sp>
      <p:sp>
        <p:nvSpPr>
          <p:cNvPr id="9" name="TextBox 9"/>
          <p:cNvSpPr txBox="1"/>
          <p:nvPr/>
        </p:nvSpPr>
        <p:spPr>
          <a:xfrm>
            <a:off x="4750250" y="1152525"/>
            <a:ext cx="10014901"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Chuẩn bị thư viện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AutoShape 3"/>
          <p:cNvSpPr/>
          <p:nvPr/>
        </p:nvSpPr>
        <p:spPr>
          <a:xfrm>
            <a:off x="-674156" y="5060655"/>
            <a:ext cx="20061513" cy="0"/>
          </a:xfrm>
          <a:prstGeom prst="line">
            <a:avLst/>
          </a:prstGeom>
          <a:ln w="28575" cap="flat">
            <a:solidFill>
              <a:srgbClr val="000000"/>
            </a:solidFill>
            <a:prstDash val="solid"/>
            <a:headEnd type="none" w="sm" len="sm"/>
            <a:tailEnd type="none" w="sm" len="sm"/>
          </a:ln>
        </p:spPr>
      </p:sp>
      <p:grpSp>
        <p:nvGrpSpPr>
          <p:cNvPr id="4" name="Group 4"/>
          <p:cNvGrpSpPr/>
          <p:nvPr/>
        </p:nvGrpSpPr>
        <p:grpSpPr>
          <a:xfrm>
            <a:off x="5930165" y="4823914"/>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2227066" y="4823914"/>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10241175" y="4823914"/>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3" name="Group 13"/>
          <p:cNvGrpSpPr/>
          <p:nvPr/>
        </p:nvGrpSpPr>
        <p:grpSpPr>
          <a:xfrm>
            <a:off x="14644629" y="4823914"/>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5" name="TextBox 15"/>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6" name="TextBox 16"/>
          <p:cNvSpPr txBox="1"/>
          <p:nvPr/>
        </p:nvSpPr>
        <p:spPr>
          <a:xfrm>
            <a:off x="4732501" y="2431314"/>
            <a:ext cx="8822997" cy="1205865"/>
          </a:xfrm>
          <a:prstGeom prst="rect">
            <a:avLst/>
          </a:prstGeom>
        </p:spPr>
        <p:txBody>
          <a:bodyPr lIns="0" tIns="0" rIns="0" bIns="0" rtlCol="0" anchor="t">
            <a:spAutoFit/>
          </a:bodyPr>
          <a:lstStyle/>
          <a:p>
            <a:pPr marL="0" lvl="1" indent="0" algn="ctr">
              <a:lnSpc>
                <a:spcPts val="8730"/>
              </a:lnSpc>
              <a:spcBef>
                <a:spcPct val="0"/>
              </a:spcBef>
            </a:pPr>
            <a:r>
              <a:rPr lang="en-US" sz="9000">
                <a:solidFill>
                  <a:srgbClr val="000000"/>
                </a:solidFill>
                <a:latin typeface="Arimo Bold"/>
              </a:rPr>
              <a:t>Nhóm 16</a:t>
            </a:r>
          </a:p>
        </p:txBody>
      </p:sp>
      <p:sp>
        <p:nvSpPr>
          <p:cNvPr id="17" name="TextBox 17"/>
          <p:cNvSpPr txBox="1"/>
          <p:nvPr/>
        </p:nvSpPr>
        <p:spPr>
          <a:xfrm>
            <a:off x="2227066" y="5596991"/>
            <a:ext cx="2197323" cy="698501"/>
          </a:xfrm>
          <a:prstGeom prst="rect">
            <a:avLst/>
          </a:prstGeom>
        </p:spPr>
        <p:txBody>
          <a:bodyPr lIns="0" tIns="0" rIns="0" bIns="0" rtlCol="0" anchor="t">
            <a:spAutoFit/>
          </a:bodyPr>
          <a:lstStyle/>
          <a:p>
            <a:pPr>
              <a:lnSpc>
                <a:spcPts val="5150"/>
              </a:lnSpc>
            </a:pPr>
            <a:r>
              <a:rPr lang="en-US" sz="5000">
                <a:solidFill>
                  <a:srgbClr val="000000"/>
                </a:solidFill>
                <a:latin typeface="Arimo Bold"/>
              </a:rPr>
              <a:t>01</a:t>
            </a:r>
          </a:p>
        </p:txBody>
      </p:sp>
      <p:sp>
        <p:nvSpPr>
          <p:cNvPr id="18" name="TextBox 18"/>
          <p:cNvSpPr txBox="1"/>
          <p:nvPr/>
        </p:nvSpPr>
        <p:spPr>
          <a:xfrm>
            <a:off x="5930165" y="5596991"/>
            <a:ext cx="2197323" cy="698501"/>
          </a:xfrm>
          <a:prstGeom prst="rect">
            <a:avLst/>
          </a:prstGeom>
        </p:spPr>
        <p:txBody>
          <a:bodyPr lIns="0" tIns="0" rIns="0" bIns="0" rtlCol="0" anchor="t">
            <a:spAutoFit/>
          </a:bodyPr>
          <a:lstStyle/>
          <a:p>
            <a:pPr>
              <a:lnSpc>
                <a:spcPts val="5150"/>
              </a:lnSpc>
            </a:pPr>
            <a:r>
              <a:rPr lang="en-US" sz="5000">
                <a:solidFill>
                  <a:srgbClr val="000000"/>
                </a:solidFill>
                <a:latin typeface="Arimo Bold"/>
              </a:rPr>
              <a:t>02</a:t>
            </a:r>
          </a:p>
        </p:txBody>
      </p:sp>
      <p:sp>
        <p:nvSpPr>
          <p:cNvPr id="19" name="TextBox 19"/>
          <p:cNvSpPr txBox="1"/>
          <p:nvPr/>
        </p:nvSpPr>
        <p:spPr>
          <a:xfrm>
            <a:off x="10002912" y="5596991"/>
            <a:ext cx="2197323" cy="698501"/>
          </a:xfrm>
          <a:prstGeom prst="rect">
            <a:avLst/>
          </a:prstGeom>
        </p:spPr>
        <p:txBody>
          <a:bodyPr lIns="0" tIns="0" rIns="0" bIns="0" rtlCol="0" anchor="t">
            <a:spAutoFit/>
          </a:bodyPr>
          <a:lstStyle/>
          <a:p>
            <a:pPr>
              <a:lnSpc>
                <a:spcPts val="5150"/>
              </a:lnSpc>
            </a:pPr>
            <a:r>
              <a:rPr lang="en-US" sz="5000">
                <a:solidFill>
                  <a:srgbClr val="000000"/>
                </a:solidFill>
                <a:latin typeface="Arimo Bold"/>
              </a:rPr>
              <a:t>03</a:t>
            </a:r>
          </a:p>
        </p:txBody>
      </p:sp>
      <p:sp>
        <p:nvSpPr>
          <p:cNvPr id="20" name="TextBox 20"/>
          <p:cNvSpPr txBox="1"/>
          <p:nvPr/>
        </p:nvSpPr>
        <p:spPr>
          <a:xfrm>
            <a:off x="14513103" y="5596991"/>
            <a:ext cx="2197323" cy="698501"/>
          </a:xfrm>
          <a:prstGeom prst="rect">
            <a:avLst/>
          </a:prstGeom>
        </p:spPr>
        <p:txBody>
          <a:bodyPr lIns="0" tIns="0" rIns="0" bIns="0" rtlCol="0" anchor="t">
            <a:spAutoFit/>
          </a:bodyPr>
          <a:lstStyle/>
          <a:p>
            <a:pPr>
              <a:lnSpc>
                <a:spcPts val="5150"/>
              </a:lnSpc>
            </a:pPr>
            <a:r>
              <a:rPr lang="en-US" sz="5000">
                <a:solidFill>
                  <a:srgbClr val="000000"/>
                </a:solidFill>
                <a:latin typeface="Arimo Bold"/>
              </a:rPr>
              <a:t>04</a:t>
            </a:r>
          </a:p>
        </p:txBody>
      </p:sp>
      <p:sp>
        <p:nvSpPr>
          <p:cNvPr id="21" name="Freeform 21"/>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3" name="Freeform 23"/>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4" name="Freeform 24"/>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25" name="Freeform 25"/>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26" name="Freeform 26"/>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27" name="Freeform 27"/>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28" name="Freeform 28"/>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29" name="TextBox 29"/>
          <p:cNvSpPr txBox="1"/>
          <p:nvPr/>
        </p:nvSpPr>
        <p:spPr>
          <a:xfrm>
            <a:off x="681439" y="6352641"/>
            <a:ext cx="4051063" cy="902335"/>
          </a:xfrm>
          <a:prstGeom prst="rect">
            <a:avLst/>
          </a:prstGeom>
        </p:spPr>
        <p:txBody>
          <a:bodyPr lIns="0" tIns="0" rIns="0" bIns="0" rtlCol="0" anchor="t">
            <a:spAutoFit/>
          </a:bodyPr>
          <a:lstStyle/>
          <a:p>
            <a:pPr algn="ctr">
              <a:lnSpc>
                <a:spcPts val="3395"/>
              </a:lnSpc>
            </a:pPr>
            <a:r>
              <a:rPr lang="en-US" sz="3500">
                <a:solidFill>
                  <a:srgbClr val="000000"/>
                </a:solidFill>
                <a:latin typeface="Arimo Bold"/>
              </a:rPr>
              <a:t>Nguyễn Trung Đức</a:t>
            </a:r>
          </a:p>
          <a:p>
            <a:pPr algn="ctr">
              <a:lnSpc>
                <a:spcPts val="3395"/>
              </a:lnSpc>
            </a:pPr>
            <a:endParaRPr lang="en-US" sz="3500">
              <a:solidFill>
                <a:srgbClr val="000000"/>
              </a:solidFill>
              <a:latin typeface="Arimo Bold"/>
            </a:endParaRPr>
          </a:p>
        </p:txBody>
      </p:sp>
      <p:sp>
        <p:nvSpPr>
          <p:cNvPr id="30" name="TextBox 30"/>
          <p:cNvSpPr txBox="1"/>
          <p:nvPr/>
        </p:nvSpPr>
        <p:spPr>
          <a:xfrm>
            <a:off x="4875795" y="6352641"/>
            <a:ext cx="4051063" cy="473710"/>
          </a:xfrm>
          <a:prstGeom prst="rect">
            <a:avLst/>
          </a:prstGeom>
        </p:spPr>
        <p:txBody>
          <a:bodyPr lIns="0" tIns="0" rIns="0" bIns="0" rtlCol="0" anchor="t">
            <a:spAutoFit/>
          </a:bodyPr>
          <a:lstStyle/>
          <a:p>
            <a:pPr algn="ctr">
              <a:lnSpc>
                <a:spcPts val="3395"/>
              </a:lnSpc>
            </a:pPr>
            <a:r>
              <a:rPr lang="en-US" sz="3500">
                <a:solidFill>
                  <a:srgbClr val="000000"/>
                </a:solidFill>
                <a:latin typeface="Arimo Bold"/>
              </a:rPr>
              <a:t>Nguyễn Đình Phúc</a:t>
            </a:r>
          </a:p>
        </p:txBody>
      </p:sp>
      <p:sp>
        <p:nvSpPr>
          <p:cNvPr id="31" name="TextBox 31"/>
          <p:cNvSpPr txBox="1"/>
          <p:nvPr/>
        </p:nvSpPr>
        <p:spPr>
          <a:xfrm>
            <a:off x="8926858" y="6390640"/>
            <a:ext cx="3256156" cy="473710"/>
          </a:xfrm>
          <a:prstGeom prst="rect">
            <a:avLst/>
          </a:prstGeom>
        </p:spPr>
        <p:txBody>
          <a:bodyPr lIns="0" tIns="0" rIns="0" bIns="0" rtlCol="0" anchor="t">
            <a:spAutoFit/>
          </a:bodyPr>
          <a:lstStyle/>
          <a:p>
            <a:pPr algn="ctr">
              <a:lnSpc>
                <a:spcPts val="3395"/>
              </a:lnSpc>
            </a:pPr>
            <a:r>
              <a:rPr lang="en-US" sz="3500">
                <a:solidFill>
                  <a:srgbClr val="000000"/>
                </a:solidFill>
                <a:latin typeface="Arimo Bold"/>
              </a:rPr>
              <a:t>Hồ Minh Trí</a:t>
            </a:r>
          </a:p>
        </p:txBody>
      </p:sp>
      <p:sp>
        <p:nvSpPr>
          <p:cNvPr id="32" name="TextBox 32"/>
          <p:cNvSpPr txBox="1"/>
          <p:nvPr/>
        </p:nvSpPr>
        <p:spPr>
          <a:xfrm>
            <a:off x="12400156" y="6352641"/>
            <a:ext cx="5000735" cy="902335"/>
          </a:xfrm>
          <a:prstGeom prst="rect">
            <a:avLst/>
          </a:prstGeom>
        </p:spPr>
        <p:txBody>
          <a:bodyPr lIns="0" tIns="0" rIns="0" bIns="0" rtlCol="0" anchor="t">
            <a:spAutoFit/>
          </a:bodyPr>
          <a:lstStyle/>
          <a:p>
            <a:pPr algn="ctr">
              <a:lnSpc>
                <a:spcPts val="3395"/>
              </a:lnSpc>
            </a:pPr>
            <a:r>
              <a:rPr lang="en-US" sz="3500">
                <a:solidFill>
                  <a:srgbClr val="000000"/>
                </a:solidFill>
                <a:latin typeface="Arimo Bold"/>
              </a:rPr>
              <a:t>Đinh Đức Nguyên Vũ</a:t>
            </a:r>
          </a:p>
          <a:p>
            <a:pPr algn="ctr">
              <a:lnSpc>
                <a:spcPts val="3395"/>
              </a:lnSpc>
            </a:pPr>
            <a:endParaRPr lang="en-US" sz="3500">
              <a:solidFill>
                <a:srgbClr val="000000"/>
              </a:solidFill>
              <a:latin typeface="Arim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4098732" y="2981637"/>
            <a:ext cx="10090536" cy="4743414"/>
          </a:xfrm>
          <a:custGeom>
            <a:avLst/>
            <a:gdLst/>
            <a:ahLst/>
            <a:cxnLst/>
            <a:rect l="l" t="t" r="r" b="b"/>
            <a:pathLst>
              <a:path w="10090536" h="4743414">
                <a:moveTo>
                  <a:pt x="0" y="0"/>
                </a:moveTo>
                <a:lnTo>
                  <a:pt x="10090536" y="0"/>
                </a:lnTo>
                <a:lnTo>
                  <a:pt x="10090536" y="4743414"/>
                </a:lnTo>
                <a:lnTo>
                  <a:pt x="0" y="4743414"/>
                </a:lnTo>
                <a:lnTo>
                  <a:pt x="0" y="0"/>
                </a:lnTo>
                <a:close/>
              </a:path>
            </a:pathLst>
          </a:custGeom>
          <a:blipFill>
            <a:blip r:embed="rId13"/>
            <a:stretch>
              <a:fillRect/>
            </a:stretch>
          </a:blipFill>
        </p:spPr>
      </p:sp>
      <p:sp>
        <p:nvSpPr>
          <p:cNvPr id="9" name="TextBox 9"/>
          <p:cNvSpPr txBox="1"/>
          <p:nvPr/>
        </p:nvSpPr>
        <p:spPr>
          <a:xfrm>
            <a:off x="3226580" y="1152525"/>
            <a:ext cx="12681322"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Đọc file và in ra các dữ liệu.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261483" y="2748791"/>
            <a:ext cx="4922808" cy="2778517"/>
          </a:xfrm>
          <a:custGeom>
            <a:avLst/>
            <a:gdLst/>
            <a:ahLst/>
            <a:cxnLst/>
            <a:rect l="l" t="t" r="r" b="b"/>
            <a:pathLst>
              <a:path w="4922808" h="2778517">
                <a:moveTo>
                  <a:pt x="0" y="0"/>
                </a:moveTo>
                <a:lnTo>
                  <a:pt x="4922807" y="0"/>
                </a:lnTo>
                <a:lnTo>
                  <a:pt x="4922807" y="2778518"/>
                </a:lnTo>
                <a:lnTo>
                  <a:pt x="0" y="2778518"/>
                </a:lnTo>
                <a:lnTo>
                  <a:pt x="0" y="0"/>
                </a:lnTo>
                <a:close/>
              </a:path>
            </a:pathLst>
          </a:custGeom>
          <a:blipFill>
            <a:blip r:embed="rId13"/>
            <a:stretch>
              <a:fillRect/>
            </a:stretch>
          </a:blipFill>
        </p:spPr>
      </p:sp>
      <p:sp>
        <p:nvSpPr>
          <p:cNvPr id="9" name="Freeform 9"/>
          <p:cNvSpPr/>
          <p:nvPr/>
        </p:nvSpPr>
        <p:spPr>
          <a:xfrm>
            <a:off x="7016304" y="2961158"/>
            <a:ext cx="10996585" cy="2353784"/>
          </a:xfrm>
          <a:custGeom>
            <a:avLst/>
            <a:gdLst/>
            <a:ahLst/>
            <a:cxnLst/>
            <a:rect l="l" t="t" r="r" b="b"/>
            <a:pathLst>
              <a:path w="10996585" h="2353784">
                <a:moveTo>
                  <a:pt x="0" y="0"/>
                </a:moveTo>
                <a:lnTo>
                  <a:pt x="10996585" y="0"/>
                </a:lnTo>
                <a:lnTo>
                  <a:pt x="10996585" y="2353784"/>
                </a:lnTo>
                <a:lnTo>
                  <a:pt x="0" y="2353784"/>
                </a:lnTo>
                <a:lnTo>
                  <a:pt x="0" y="0"/>
                </a:lnTo>
                <a:close/>
              </a:path>
            </a:pathLst>
          </a:custGeom>
          <a:blipFill>
            <a:blip r:embed="rId14"/>
            <a:stretch>
              <a:fillRect/>
            </a:stretch>
          </a:blipFill>
        </p:spPr>
      </p:sp>
      <p:sp>
        <p:nvSpPr>
          <p:cNvPr id="10" name="TextBox 10"/>
          <p:cNvSpPr txBox="1"/>
          <p:nvPr/>
        </p:nvSpPr>
        <p:spPr>
          <a:xfrm>
            <a:off x="3226580" y="1028700"/>
            <a:ext cx="12681322"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Đọc file và in ra các dữ liệu.</a:t>
            </a:r>
          </a:p>
        </p:txBody>
      </p:sp>
      <p:sp>
        <p:nvSpPr>
          <p:cNvPr id="11" name="TextBox 11"/>
          <p:cNvSpPr txBox="1"/>
          <p:nvPr/>
        </p:nvSpPr>
        <p:spPr>
          <a:xfrm>
            <a:off x="-2617775" y="5866215"/>
            <a:ext cx="12681322" cy="473710"/>
          </a:xfrm>
          <a:prstGeom prst="rect">
            <a:avLst/>
          </a:prstGeom>
        </p:spPr>
        <p:txBody>
          <a:bodyPr lIns="0" tIns="0" rIns="0" bIns="0" rtlCol="0" anchor="t">
            <a:spAutoFit/>
          </a:bodyPr>
          <a:lstStyle/>
          <a:p>
            <a:pPr algn="ctr">
              <a:lnSpc>
                <a:spcPts val="3395"/>
              </a:lnSpc>
            </a:pPr>
            <a:r>
              <a:rPr lang="en-US" sz="3500">
                <a:solidFill>
                  <a:srgbClr val="000000"/>
                </a:solidFill>
                <a:latin typeface="Arimo Bold"/>
              </a:rPr>
              <a:t>Tập calories.csv</a:t>
            </a:r>
          </a:p>
        </p:txBody>
      </p:sp>
      <p:sp>
        <p:nvSpPr>
          <p:cNvPr id="12" name="TextBox 12"/>
          <p:cNvSpPr txBox="1"/>
          <p:nvPr/>
        </p:nvSpPr>
        <p:spPr>
          <a:xfrm>
            <a:off x="11046961" y="5713815"/>
            <a:ext cx="3558480" cy="625475"/>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Arimo Bold"/>
              </a:rPr>
              <a:t>Tập exercise.csv</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722807" y="2478313"/>
            <a:ext cx="16842386" cy="5579473"/>
          </a:xfrm>
          <a:custGeom>
            <a:avLst/>
            <a:gdLst/>
            <a:ahLst/>
            <a:cxnLst/>
            <a:rect l="l" t="t" r="r" b="b"/>
            <a:pathLst>
              <a:path w="16842386" h="5579473">
                <a:moveTo>
                  <a:pt x="0" y="0"/>
                </a:moveTo>
                <a:lnTo>
                  <a:pt x="16842386" y="0"/>
                </a:lnTo>
                <a:lnTo>
                  <a:pt x="16842386" y="5579473"/>
                </a:lnTo>
                <a:lnTo>
                  <a:pt x="0" y="5579473"/>
                </a:lnTo>
                <a:lnTo>
                  <a:pt x="0" y="0"/>
                </a:lnTo>
                <a:close/>
              </a:path>
            </a:pathLst>
          </a:custGeom>
          <a:blipFill>
            <a:blip r:embed="rId13"/>
            <a:stretch>
              <a:fillRect/>
            </a:stretch>
          </a:blipFill>
        </p:spPr>
      </p:sp>
      <p:sp>
        <p:nvSpPr>
          <p:cNvPr id="9" name="TextBox 9"/>
          <p:cNvSpPr txBox="1"/>
          <p:nvPr/>
        </p:nvSpPr>
        <p:spPr>
          <a:xfrm>
            <a:off x="3226580" y="1028700"/>
            <a:ext cx="12681322"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Tiến hành gộp 2 bộ dữ liệu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303807" y="2172829"/>
            <a:ext cx="16350839" cy="6190441"/>
          </a:xfrm>
          <a:custGeom>
            <a:avLst/>
            <a:gdLst/>
            <a:ahLst/>
            <a:cxnLst/>
            <a:rect l="l" t="t" r="r" b="b"/>
            <a:pathLst>
              <a:path w="16350839" h="6190441">
                <a:moveTo>
                  <a:pt x="0" y="0"/>
                </a:moveTo>
                <a:lnTo>
                  <a:pt x="16350839" y="0"/>
                </a:lnTo>
                <a:lnTo>
                  <a:pt x="16350839" y="6190441"/>
                </a:lnTo>
                <a:lnTo>
                  <a:pt x="0" y="6190441"/>
                </a:lnTo>
                <a:lnTo>
                  <a:pt x="0" y="0"/>
                </a:lnTo>
                <a:close/>
              </a:path>
            </a:pathLst>
          </a:custGeom>
          <a:blipFill>
            <a:blip r:embed="rId13"/>
            <a:stretch>
              <a:fillRect/>
            </a:stretch>
          </a:blipFill>
        </p:spPr>
      </p:sp>
      <p:sp>
        <p:nvSpPr>
          <p:cNvPr id="9" name="TextBox 9"/>
          <p:cNvSpPr txBox="1"/>
          <p:nvPr/>
        </p:nvSpPr>
        <p:spPr>
          <a:xfrm>
            <a:off x="3268904" y="377684"/>
            <a:ext cx="13633616" cy="179514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Kiểm tra và xử lý dữ liệu đầu vào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303807" y="2172829"/>
            <a:ext cx="16350839" cy="6190441"/>
          </a:xfrm>
          <a:custGeom>
            <a:avLst/>
            <a:gdLst/>
            <a:ahLst/>
            <a:cxnLst/>
            <a:rect l="l" t="t" r="r" b="b"/>
            <a:pathLst>
              <a:path w="16350839" h="6190441">
                <a:moveTo>
                  <a:pt x="0" y="0"/>
                </a:moveTo>
                <a:lnTo>
                  <a:pt x="16350839" y="0"/>
                </a:lnTo>
                <a:lnTo>
                  <a:pt x="16350839" y="6190441"/>
                </a:lnTo>
                <a:lnTo>
                  <a:pt x="0" y="6190441"/>
                </a:lnTo>
                <a:lnTo>
                  <a:pt x="0" y="0"/>
                </a:lnTo>
                <a:close/>
              </a:path>
            </a:pathLst>
          </a:custGeom>
          <a:blipFill>
            <a:blip r:embed="rId13"/>
            <a:stretch>
              <a:fillRect/>
            </a:stretch>
          </a:blipFill>
        </p:spPr>
      </p:sp>
      <p:sp>
        <p:nvSpPr>
          <p:cNvPr id="9" name="TextBox 9"/>
          <p:cNvSpPr txBox="1"/>
          <p:nvPr/>
        </p:nvSpPr>
        <p:spPr>
          <a:xfrm>
            <a:off x="3268904" y="377684"/>
            <a:ext cx="13633616" cy="179514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Kiểm tra và xử lý dữ liệu đầu vào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2150865" y="2564480"/>
            <a:ext cx="14550374" cy="6302168"/>
          </a:xfrm>
          <a:custGeom>
            <a:avLst/>
            <a:gdLst/>
            <a:ahLst/>
            <a:cxnLst/>
            <a:rect l="l" t="t" r="r" b="b"/>
            <a:pathLst>
              <a:path w="14550374" h="6302168">
                <a:moveTo>
                  <a:pt x="0" y="0"/>
                </a:moveTo>
                <a:lnTo>
                  <a:pt x="14550374" y="0"/>
                </a:lnTo>
                <a:lnTo>
                  <a:pt x="14550374" y="6302168"/>
                </a:lnTo>
                <a:lnTo>
                  <a:pt x="0" y="6302168"/>
                </a:lnTo>
                <a:lnTo>
                  <a:pt x="0" y="0"/>
                </a:lnTo>
                <a:close/>
              </a:path>
            </a:pathLst>
          </a:custGeom>
          <a:blipFill>
            <a:blip r:embed="rId13"/>
            <a:stretch>
              <a:fillRect/>
            </a:stretch>
          </a:blipFill>
        </p:spPr>
      </p:sp>
      <p:sp>
        <p:nvSpPr>
          <p:cNvPr id="9" name="TextBox 9"/>
          <p:cNvSpPr txBox="1"/>
          <p:nvPr/>
        </p:nvSpPr>
        <p:spPr>
          <a:xfrm>
            <a:off x="3252008" y="585491"/>
            <a:ext cx="13633616" cy="179514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Kiểm tra và xử lý dữ liệu đầu vào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939244" y="2302384"/>
            <a:ext cx="15092286" cy="5931330"/>
          </a:xfrm>
          <a:custGeom>
            <a:avLst/>
            <a:gdLst/>
            <a:ahLst/>
            <a:cxnLst/>
            <a:rect l="l" t="t" r="r" b="b"/>
            <a:pathLst>
              <a:path w="15092286" h="5931330">
                <a:moveTo>
                  <a:pt x="0" y="0"/>
                </a:moveTo>
                <a:lnTo>
                  <a:pt x="15092286" y="0"/>
                </a:lnTo>
                <a:lnTo>
                  <a:pt x="15092286" y="5931331"/>
                </a:lnTo>
                <a:lnTo>
                  <a:pt x="0" y="5931331"/>
                </a:lnTo>
                <a:lnTo>
                  <a:pt x="0" y="0"/>
                </a:lnTo>
                <a:close/>
              </a:path>
            </a:pathLst>
          </a:custGeom>
          <a:blipFill>
            <a:blip r:embed="rId13"/>
            <a:stretch>
              <a:fillRect/>
            </a:stretch>
          </a:blipFill>
        </p:spPr>
      </p:sp>
      <p:sp>
        <p:nvSpPr>
          <p:cNvPr id="9" name="TextBox 9"/>
          <p:cNvSpPr txBox="1"/>
          <p:nvPr/>
        </p:nvSpPr>
        <p:spPr>
          <a:xfrm>
            <a:off x="3268904" y="377684"/>
            <a:ext cx="13633616" cy="179514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Kiểm tra và xử lý dữ liệu đầu vào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2914781" y="1409011"/>
            <a:ext cx="13604217" cy="8647102"/>
          </a:xfrm>
          <a:custGeom>
            <a:avLst/>
            <a:gdLst/>
            <a:ahLst/>
            <a:cxnLst/>
            <a:rect l="l" t="t" r="r" b="b"/>
            <a:pathLst>
              <a:path w="13604217" h="8647102">
                <a:moveTo>
                  <a:pt x="0" y="0"/>
                </a:moveTo>
                <a:lnTo>
                  <a:pt x="13604217" y="0"/>
                </a:lnTo>
                <a:lnTo>
                  <a:pt x="13604217" y="8647102"/>
                </a:lnTo>
                <a:lnTo>
                  <a:pt x="0" y="8647102"/>
                </a:lnTo>
                <a:lnTo>
                  <a:pt x="0" y="0"/>
                </a:lnTo>
                <a:close/>
              </a:path>
            </a:pathLst>
          </a:custGeom>
          <a:blipFill>
            <a:blip r:embed="rId13"/>
            <a:stretch>
              <a:fillRect/>
            </a:stretch>
          </a:blipFill>
        </p:spPr>
      </p:sp>
      <p:sp>
        <p:nvSpPr>
          <p:cNvPr id="9" name="TextBox 9"/>
          <p:cNvSpPr txBox="1"/>
          <p:nvPr/>
        </p:nvSpPr>
        <p:spPr>
          <a:xfrm>
            <a:off x="3268904" y="585491"/>
            <a:ext cx="13633616"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Trực quan hóa dữ liệu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3634305" y="1337397"/>
            <a:ext cx="12902814" cy="8782366"/>
          </a:xfrm>
          <a:custGeom>
            <a:avLst/>
            <a:gdLst/>
            <a:ahLst/>
            <a:cxnLst/>
            <a:rect l="l" t="t" r="r" b="b"/>
            <a:pathLst>
              <a:path w="12902814" h="8782366">
                <a:moveTo>
                  <a:pt x="0" y="0"/>
                </a:moveTo>
                <a:lnTo>
                  <a:pt x="12902814" y="0"/>
                </a:lnTo>
                <a:lnTo>
                  <a:pt x="12902814" y="8782365"/>
                </a:lnTo>
                <a:lnTo>
                  <a:pt x="0" y="8782365"/>
                </a:lnTo>
                <a:lnTo>
                  <a:pt x="0" y="0"/>
                </a:lnTo>
                <a:close/>
              </a:path>
            </a:pathLst>
          </a:custGeom>
          <a:blipFill>
            <a:blip r:embed="rId13"/>
            <a:stretch>
              <a:fillRect/>
            </a:stretch>
          </a:blipFill>
        </p:spPr>
      </p:sp>
      <p:sp>
        <p:nvSpPr>
          <p:cNvPr id="9" name="TextBox 9"/>
          <p:cNvSpPr txBox="1"/>
          <p:nvPr/>
        </p:nvSpPr>
        <p:spPr>
          <a:xfrm>
            <a:off x="3268904" y="585491"/>
            <a:ext cx="13633616"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Trực quan hóa dữ liệu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3660315" y="1268244"/>
            <a:ext cx="12125598" cy="8489160"/>
          </a:xfrm>
          <a:custGeom>
            <a:avLst/>
            <a:gdLst/>
            <a:ahLst/>
            <a:cxnLst/>
            <a:rect l="l" t="t" r="r" b="b"/>
            <a:pathLst>
              <a:path w="12125598" h="8489160">
                <a:moveTo>
                  <a:pt x="0" y="0"/>
                </a:moveTo>
                <a:lnTo>
                  <a:pt x="12125598" y="0"/>
                </a:lnTo>
                <a:lnTo>
                  <a:pt x="12125598" y="8489160"/>
                </a:lnTo>
                <a:lnTo>
                  <a:pt x="0" y="8489160"/>
                </a:lnTo>
                <a:lnTo>
                  <a:pt x="0" y="0"/>
                </a:lnTo>
                <a:close/>
              </a:path>
            </a:pathLst>
          </a:custGeom>
          <a:blipFill>
            <a:blip r:embed="rId13"/>
            <a:stretch>
              <a:fillRect/>
            </a:stretch>
          </a:blipFill>
        </p:spPr>
      </p:sp>
      <p:sp>
        <p:nvSpPr>
          <p:cNvPr id="9" name="TextBox 9"/>
          <p:cNvSpPr txBox="1"/>
          <p:nvPr/>
        </p:nvSpPr>
        <p:spPr>
          <a:xfrm>
            <a:off x="3268904" y="585491"/>
            <a:ext cx="13633616"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Trực quan hóa dữ liệu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0620076" y="261216"/>
            <a:ext cx="4961023" cy="4834742"/>
          </a:xfrm>
          <a:custGeom>
            <a:avLst/>
            <a:gdLst/>
            <a:ahLst/>
            <a:cxnLst/>
            <a:rect l="l" t="t" r="r" b="b"/>
            <a:pathLst>
              <a:path w="4961023" h="4834742">
                <a:moveTo>
                  <a:pt x="0" y="0"/>
                </a:moveTo>
                <a:lnTo>
                  <a:pt x="4961023" y="0"/>
                </a:lnTo>
                <a:lnTo>
                  <a:pt x="4961023" y="4834742"/>
                </a:lnTo>
                <a:lnTo>
                  <a:pt x="0" y="48347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04950" y="2386487"/>
            <a:ext cx="7848753" cy="669925"/>
          </a:xfrm>
          <a:prstGeom prst="rect">
            <a:avLst/>
          </a:prstGeom>
        </p:spPr>
        <p:txBody>
          <a:bodyPr lIns="0" tIns="0" rIns="0" bIns="0" rtlCol="0" anchor="t">
            <a:spAutoFit/>
          </a:bodyPr>
          <a:lstStyle/>
          <a:p>
            <a:pPr>
              <a:lnSpc>
                <a:spcPts val="4850"/>
              </a:lnSpc>
            </a:pPr>
            <a:r>
              <a:rPr lang="en-US" sz="5000">
                <a:solidFill>
                  <a:srgbClr val="000000"/>
                </a:solidFill>
                <a:latin typeface="Arimo Bold"/>
              </a:rPr>
              <a:t>Giới thiệu chung về đề tài</a:t>
            </a:r>
          </a:p>
        </p:txBody>
      </p:sp>
      <p:sp>
        <p:nvSpPr>
          <p:cNvPr id="5" name="Freeform 5"/>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8" name="Freeform 8"/>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9" name="Freeform 9"/>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10" name="TextBox 10"/>
          <p:cNvSpPr txBox="1"/>
          <p:nvPr/>
        </p:nvSpPr>
        <p:spPr>
          <a:xfrm>
            <a:off x="1916778" y="3815302"/>
            <a:ext cx="7025098" cy="3937000"/>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Arimo Bold"/>
              </a:rPr>
              <a:t>Trong thời đại hiện đại, khi công nghệ đang bước vào một giai đoạn phát triển mạnh mẽ, việc quan tâm đến vẻ đẹp và sức khỏe của bản thân cũng như gia đình trở nên ngày càng quan trọng. Trong bối cảnh này, việc duy trì sự cân bằng giữa lượng calo tiêu thụ và calo hấp thụ trở nên quan trọng hơn bao giờ hết.</a:t>
            </a:r>
          </a:p>
          <a:p>
            <a:pPr algn="ctr">
              <a:lnSpc>
                <a:spcPts val="3499"/>
              </a:lnSpc>
              <a:spcBef>
                <a:spcPct val="0"/>
              </a:spcBef>
            </a:pPr>
            <a:endParaRPr lang="en-US" sz="2499">
              <a:solidFill>
                <a:srgbClr val="000000"/>
              </a:solidFill>
              <a:latin typeface="Arimo Bold"/>
            </a:endParaRPr>
          </a:p>
        </p:txBody>
      </p:sp>
      <p:sp>
        <p:nvSpPr>
          <p:cNvPr id="11" name="TextBox 11"/>
          <p:cNvSpPr txBox="1"/>
          <p:nvPr/>
        </p:nvSpPr>
        <p:spPr>
          <a:xfrm>
            <a:off x="9144000" y="5313915"/>
            <a:ext cx="7352848" cy="5689600"/>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Arimo Bold"/>
              </a:rPr>
              <a:t>Dự án  nhấn mạnh tầm quan trọng của cân bằng calo và áp dụng Machine Learning trong R để dự đoán hiệu quả đốt cháy calo. Nó không chỉ giúp kiểm soát cân nặng mà còn thúc đẩy nhận thức về sức khỏe thông qua ứng dụng công nghệ và mang lại lợi ích đa chiều cho lối sống lành mạnh trong xã hội ngày nay.</a:t>
            </a:r>
          </a:p>
          <a:p>
            <a:pPr algn="ctr">
              <a:lnSpc>
                <a:spcPts val="3499"/>
              </a:lnSpc>
              <a:spcBef>
                <a:spcPct val="0"/>
              </a:spcBef>
            </a:pPr>
            <a:endParaRPr lang="en-US" sz="2499">
              <a:solidFill>
                <a:srgbClr val="000000"/>
              </a:solidFill>
              <a:latin typeface="Arimo Bold"/>
            </a:endParaRPr>
          </a:p>
          <a:p>
            <a:pPr algn="ctr">
              <a:lnSpc>
                <a:spcPts val="3499"/>
              </a:lnSpc>
              <a:spcBef>
                <a:spcPct val="0"/>
              </a:spcBef>
            </a:pPr>
            <a:endParaRPr lang="en-US" sz="2499">
              <a:solidFill>
                <a:srgbClr val="000000"/>
              </a:solidFill>
              <a:latin typeface="Arimo Bold"/>
            </a:endParaRPr>
          </a:p>
          <a:p>
            <a:pPr algn="ctr">
              <a:lnSpc>
                <a:spcPts val="3499"/>
              </a:lnSpc>
              <a:spcBef>
                <a:spcPct val="0"/>
              </a:spcBef>
            </a:pPr>
            <a:endParaRPr lang="en-US" sz="2499">
              <a:solidFill>
                <a:srgbClr val="000000"/>
              </a:solidFill>
              <a:latin typeface="Arimo Bold"/>
            </a:endParaRPr>
          </a:p>
          <a:p>
            <a:pPr algn="ctr">
              <a:lnSpc>
                <a:spcPts val="3499"/>
              </a:lnSpc>
              <a:spcBef>
                <a:spcPct val="0"/>
              </a:spcBef>
            </a:pPr>
            <a:endParaRPr lang="en-US" sz="2499">
              <a:solidFill>
                <a:srgbClr val="000000"/>
              </a:solidFill>
              <a:latin typeface="Arimo Bold"/>
            </a:endParaRPr>
          </a:p>
          <a:p>
            <a:pPr algn="ctr">
              <a:lnSpc>
                <a:spcPts val="3499"/>
              </a:lnSpc>
              <a:spcBef>
                <a:spcPct val="0"/>
              </a:spcBef>
            </a:pPr>
            <a:endParaRPr lang="en-US" sz="2499">
              <a:solidFill>
                <a:srgbClr val="000000"/>
              </a:solidFill>
              <a:latin typeface="Arimo Bold"/>
            </a:endParaRPr>
          </a:p>
          <a:p>
            <a:pPr algn="ctr">
              <a:lnSpc>
                <a:spcPts val="3499"/>
              </a:lnSpc>
              <a:spcBef>
                <a:spcPct val="0"/>
              </a:spcBef>
            </a:pPr>
            <a:endParaRPr lang="en-US" sz="2499">
              <a:solidFill>
                <a:srgbClr val="000000"/>
              </a:solidFill>
              <a:latin typeface="Arim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9144000" y="1860785"/>
            <a:ext cx="8515930" cy="7397515"/>
          </a:xfrm>
          <a:custGeom>
            <a:avLst/>
            <a:gdLst/>
            <a:ahLst/>
            <a:cxnLst/>
            <a:rect l="l" t="t" r="r" b="b"/>
            <a:pathLst>
              <a:path w="8515930" h="7397515">
                <a:moveTo>
                  <a:pt x="0" y="0"/>
                </a:moveTo>
                <a:lnTo>
                  <a:pt x="8515930" y="0"/>
                </a:lnTo>
                <a:lnTo>
                  <a:pt x="8515930" y="7397515"/>
                </a:lnTo>
                <a:lnTo>
                  <a:pt x="0" y="7397515"/>
                </a:lnTo>
                <a:lnTo>
                  <a:pt x="0" y="0"/>
                </a:lnTo>
                <a:close/>
              </a:path>
            </a:pathLst>
          </a:custGeom>
          <a:blipFill>
            <a:blip r:embed="rId13"/>
            <a:stretch>
              <a:fillRect/>
            </a:stretch>
          </a:blipFill>
        </p:spPr>
      </p:sp>
      <p:sp>
        <p:nvSpPr>
          <p:cNvPr id="9" name="Freeform 9"/>
          <p:cNvSpPr/>
          <p:nvPr/>
        </p:nvSpPr>
        <p:spPr>
          <a:xfrm>
            <a:off x="370304" y="2673149"/>
            <a:ext cx="9267288" cy="3935172"/>
          </a:xfrm>
          <a:custGeom>
            <a:avLst/>
            <a:gdLst/>
            <a:ahLst/>
            <a:cxnLst/>
            <a:rect l="l" t="t" r="r" b="b"/>
            <a:pathLst>
              <a:path w="9267288" h="3935172">
                <a:moveTo>
                  <a:pt x="0" y="0"/>
                </a:moveTo>
                <a:lnTo>
                  <a:pt x="9267288" y="0"/>
                </a:lnTo>
                <a:lnTo>
                  <a:pt x="9267288" y="3935171"/>
                </a:lnTo>
                <a:lnTo>
                  <a:pt x="0" y="3935171"/>
                </a:lnTo>
                <a:lnTo>
                  <a:pt x="0" y="0"/>
                </a:lnTo>
                <a:close/>
              </a:path>
            </a:pathLst>
          </a:custGeom>
          <a:blipFill>
            <a:blip r:embed="rId14"/>
            <a:stretch>
              <a:fillRect l="-277" r="-277"/>
            </a:stretch>
          </a:blipFill>
        </p:spPr>
      </p:sp>
      <p:sp>
        <p:nvSpPr>
          <p:cNvPr id="10" name="TextBox 10"/>
          <p:cNvSpPr txBox="1"/>
          <p:nvPr/>
        </p:nvSpPr>
        <p:spPr>
          <a:xfrm>
            <a:off x="3011740" y="123825"/>
            <a:ext cx="13633616"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Trực quan hóa dữ liệu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028700" y="1324050"/>
            <a:ext cx="9309786" cy="3411964"/>
          </a:xfrm>
          <a:custGeom>
            <a:avLst/>
            <a:gdLst/>
            <a:ahLst/>
            <a:cxnLst/>
            <a:rect l="l" t="t" r="r" b="b"/>
            <a:pathLst>
              <a:path w="9309786" h="3411964">
                <a:moveTo>
                  <a:pt x="0" y="0"/>
                </a:moveTo>
                <a:lnTo>
                  <a:pt x="9309786" y="0"/>
                </a:lnTo>
                <a:lnTo>
                  <a:pt x="9309786" y="3411965"/>
                </a:lnTo>
                <a:lnTo>
                  <a:pt x="0" y="3411965"/>
                </a:lnTo>
                <a:lnTo>
                  <a:pt x="0" y="0"/>
                </a:lnTo>
                <a:close/>
              </a:path>
            </a:pathLst>
          </a:custGeom>
          <a:blipFill>
            <a:blip r:embed="rId13"/>
            <a:stretch>
              <a:fillRect r="-23351"/>
            </a:stretch>
          </a:blipFill>
        </p:spPr>
      </p:sp>
      <p:sp>
        <p:nvSpPr>
          <p:cNvPr id="9" name="Freeform 9"/>
          <p:cNvSpPr/>
          <p:nvPr/>
        </p:nvSpPr>
        <p:spPr>
          <a:xfrm>
            <a:off x="7019070" y="2748216"/>
            <a:ext cx="10635576" cy="6510084"/>
          </a:xfrm>
          <a:custGeom>
            <a:avLst/>
            <a:gdLst/>
            <a:ahLst/>
            <a:cxnLst/>
            <a:rect l="l" t="t" r="r" b="b"/>
            <a:pathLst>
              <a:path w="10635576" h="6510084">
                <a:moveTo>
                  <a:pt x="0" y="0"/>
                </a:moveTo>
                <a:lnTo>
                  <a:pt x="10635576" y="0"/>
                </a:lnTo>
                <a:lnTo>
                  <a:pt x="10635576" y="6510084"/>
                </a:lnTo>
                <a:lnTo>
                  <a:pt x="0" y="6510084"/>
                </a:lnTo>
                <a:lnTo>
                  <a:pt x="0" y="0"/>
                </a:lnTo>
                <a:close/>
              </a:path>
            </a:pathLst>
          </a:custGeom>
          <a:blipFill>
            <a:blip r:embed="rId14"/>
            <a:stretch>
              <a:fillRect/>
            </a:stretch>
          </a:blipFill>
        </p:spPr>
      </p:sp>
      <p:sp>
        <p:nvSpPr>
          <p:cNvPr id="10" name="TextBox 10"/>
          <p:cNvSpPr txBox="1"/>
          <p:nvPr/>
        </p:nvSpPr>
        <p:spPr>
          <a:xfrm>
            <a:off x="3011740" y="123825"/>
            <a:ext cx="13633616"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Trực quan hóa dữ liệu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0" y="950810"/>
            <a:ext cx="10313915" cy="3986534"/>
          </a:xfrm>
          <a:custGeom>
            <a:avLst/>
            <a:gdLst/>
            <a:ahLst/>
            <a:cxnLst/>
            <a:rect l="l" t="t" r="r" b="b"/>
            <a:pathLst>
              <a:path w="10313915" h="3986534">
                <a:moveTo>
                  <a:pt x="0" y="0"/>
                </a:moveTo>
                <a:lnTo>
                  <a:pt x="10313915" y="0"/>
                </a:lnTo>
                <a:lnTo>
                  <a:pt x="10313915" y="3986534"/>
                </a:lnTo>
                <a:lnTo>
                  <a:pt x="0" y="3986534"/>
                </a:lnTo>
                <a:lnTo>
                  <a:pt x="0" y="0"/>
                </a:lnTo>
                <a:close/>
              </a:path>
            </a:pathLst>
          </a:custGeom>
          <a:blipFill>
            <a:blip r:embed="rId13"/>
            <a:stretch>
              <a:fillRect/>
            </a:stretch>
          </a:blipFill>
        </p:spPr>
      </p:sp>
      <p:sp>
        <p:nvSpPr>
          <p:cNvPr id="9" name="Freeform 9"/>
          <p:cNvSpPr/>
          <p:nvPr/>
        </p:nvSpPr>
        <p:spPr>
          <a:xfrm>
            <a:off x="8185372" y="3341167"/>
            <a:ext cx="9469275" cy="5652909"/>
          </a:xfrm>
          <a:custGeom>
            <a:avLst/>
            <a:gdLst/>
            <a:ahLst/>
            <a:cxnLst/>
            <a:rect l="l" t="t" r="r" b="b"/>
            <a:pathLst>
              <a:path w="9469275" h="5652909">
                <a:moveTo>
                  <a:pt x="0" y="0"/>
                </a:moveTo>
                <a:lnTo>
                  <a:pt x="9469274" y="0"/>
                </a:lnTo>
                <a:lnTo>
                  <a:pt x="9469274" y="5652909"/>
                </a:lnTo>
                <a:lnTo>
                  <a:pt x="0" y="5652909"/>
                </a:lnTo>
                <a:lnTo>
                  <a:pt x="0" y="0"/>
                </a:lnTo>
                <a:close/>
              </a:path>
            </a:pathLst>
          </a:custGeom>
          <a:blipFill>
            <a:blip r:embed="rId14"/>
            <a:stretch>
              <a:fillRect/>
            </a:stretch>
          </a:blipFill>
        </p:spPr>
      </p:sp>
      <p:sp>
        <p:nvSpPr>
          <p:cNvPr id="10" name="TextBox 10"/>
          <p:cNvSpPr txBox="1"/>
          <p:nvPr/>
        </p:nvSpPr>
        <p:spPr>
          <a:xfrm>
            <a:off x="3011740" y="123825"/>
            <a:ext cx="13633616"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Trực quan hóa dữ liệu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831027" y="1648667"/>
            <a:ext cx="16625946" cy="7609633"/>
          </a:xfrm>
          <a:custGeom>
            <a:avLst/>
            <a:gdLst/>
            <a:ahLst/>
            <a:cxnLst/>
            <a:rect l="l" t="t" r="r" b="b"/>
            <a:pathLst>
              <a:path w="16625946" h="7609633">
                <a:moveTo>
                  <a:pt x="0" y="0"/>
                </a:moveTo>
                <a:lnTo>
                  <a:pt x="16625946" y="0"/>
                </a:lnTo>
                <a:lnTo>
                  <a:pt x="16625946" y="7609633"/>
                </a:lnTo>
                <a:lnTo>
                  <a:pt x="0" y="7609633"/>
                </a:lnTo>
                <a:lnTo>
                  <a:pt x="0" y="0"/>
                </a:lnTo>
                <a:close/>
              </a:path>
            </a:pathLst>
          </a:custGeom>
          <a:blipFill>
            <a:blip r:embed="rId13"/>
            <a:stretch>
              <a:fillRect/>
            </a:stretch>
          </a:blipFill>
        </p:spPr>
      </p:sp>
      <p:sp>
        <p:nvSpPr>
          <p:cNvPr id="9" name="TextBox 9"/>
          <p:cNvSpPr txBox="1"/>
          <p:nvPr/>
        </p:nvSpPr>
        <p:spPr>
          <a:xfrm>
            <a:off x="2990578" y="398932"/>
            <a:ext cx="13633616"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Tách tập dữ liệu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099772" y="2067907"/>
            <a:ext cx="16913117" cy="5741150"/>
          </a:xfrm>
          <a:custGeom>
            <a:avLst/>
            <a:gdLst/>
            <a:ahLst/>
            <a:cxnLst/>
            <a:rect l="l" t="t" r="r" b="b"/>
            <a:pathLst>
              <a:path w="16913117" h="5741150">
                <a:moveTo>
                  <a:pt x="0" y="0"/>
                </a:moveTo>
                <a:lnTo>
                  <a:pt x="16913117" y="0"/>
                </a:lnTo>
                <a:lnTo>
                  <a:pt x="16913117" y="5741150"/>
                </a:lnTo>
                <a:lnTo>
                  <a:pt x="0" y="5741150"/>
                </a:lnTo>
                <a:lnTo>
                  <a:pt x="0" y="0"/>
                </a:lnTo>
                <a:close/>
              </a:path>
            </a:pathLst>
          </a:custGeom>
          <a:blipFill>
            <a:blip r:embed="rId13"/>
            <a:stretch>
              <a:fillRect/>
            </a:stretch>
          </a:blipFill>
        </p:spPr>
      </p:sp>
      <p:sp>
        <p:nvSpPr>
          <p:cNvPr id="9" name="TextBox 9"/>
          <p:cNvSpPr txBox="1"/>
          <p:nvPr/>
        </p:nvSpPr>
        <p:spPr>
          <a:xfrm>
            <a:off x="2990578" y="398932"/>
            <a:ext cx="13633616"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Tách tập dữ liệu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2749857" y="1168274"/>
            <a:ext cx="12394393" cy="8805621"/>
          </a:xfrm>
          <a:custGeom>
            <a:avLst/>
            <a:gdLst/>
            <a:ahLst/>
            <a:cxnLst/>
            <a:rect l="l" t="t" r="r" b="b"/>
            <a:pathLst>
              <a:path w="12394393" h="8805621">
                <a:moveTo>
                  <a:pt x="0" y="0"/>
                </a:moveTo>
                <a:lnTo>
                  <a:pt x="12394393" y="0"/>
                </a:lnTo>
                <a:lnTo>
                  <a:pt x="12394393" y="8805621"/>
                </a:lnTo>
                <a:lnTo>
                  <a:pt x="0" y="8805621"/>
                </a:lnTo>
                <a:lnTo>
                  <a:pt x="0" y="0"/>
                </a:lnTo>
                <a:close/>
              </a:path>
            </a:pathLst>
          </a:custGeom>
          <a:blipFill>
            <a:blip r:embed="rId13"/>
            <a:stretch>
              <a:fillRect/>
            </a:stretch>
          </a:blipFill>
        </p:spPr>
      </p:sp>
      <p:sp>
        <p:nvSpPr>
          <p:cNvPr id="9" name="TextBox 9"/>
          <p:cNvSpPr txBox="1"/>
          <p:nvPr/>
        </p:nvSpPr>
        <p:spPr>
          <a:xfrm>
            <a:off x="2990578" y="398932"/>
            <a:ext cx="13633616"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Tách tập dữ liệu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rot="-5282649">
            <a:off x="753178" y="3852356"/>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780231" y="2037564"/>
            <a:ext cx="5513037" cy="6211873"/>
          </a:xfrm>
          <a:custGeom>
            <a:avLst/>
            <a:gdLst/>
            <a:ahLst/>
            <a:cxnLst/>
            <a:rect l="l" t="t" r="r" b="b"/>
            <a:pathLst>
              <a:path w="5513037" h="6211873">
                <a:moveTo>
                  <a:pt x="0" y="0"/>
                </a:moveTo>
                <a:lnTo>
                  <a:pt x="5513038" y="0"/>
                </a:lnTo>
                <a:lnTo>
                  <a:pt x="5513038" y="6211872"/>
                </a:lnTo>
                <a:lnTo>
                  <a:pt x="0" y="62118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8216564" y="2670665"/>
            <a:ext cx="7848753" cy="3415665"/>
          </a:xfrm>
          <a:prstGeom prst="rect">
            <a:avLst/>
          </a:prstGeom>
        </p:spPr>
        <p:txBody>
          <a:bodyPr lIns="0" tIns="0" rIns="0" bIns="0" rtlCol="0" anchor="t">
            <a:spAutoFit/>
          </a:bodyPr>
          <a:lstStyle/>
          <a:p>
            <a:pPr>
              <a:lnSpc>
                <a:spcPts val="8730"/>
              </a:lnSpc>
            </a:pPr>
            <a:r>
              <a:rPr lang="en-US" sz="9000">
                <a:solidFill>
                  <a:srgbClr val="000000"/>
                </a:solidFill>
                <a:latin typeface="Arimo Bold"/>
              </a:rPr>
              <a:t>Thực nghiệm, kết quả và thảo luận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509541" y="1336827"/>
            <a:ext cx="9881575" cy="6229318"/>
          </a:xfrm>
          <a:custGeom>
            <a:avLst/>
            <a:gdLst/>
            <a:ahLst/>
            <a:cxnLst/>
            <a:rect l="l" t="t" r="r" b="b"/>
            <a:pathLst>
              <a:path w="9881575" h="6229318">
                <a:moveTo>
                  <a:pt x="0" y="0"/>
                </a:moveTo>
                <a:lnTo>
                  <a:pt x="9881575" y="0"/>
                </a:lnTo>
                <a:lnTo>
                  <a:pt x="9881575" y="6229318"/>
                </a:lnTo>
                <a:lnTo>
                  <a:pt x="0" y="6229318"/>
                </a:lnTo>
                <a:lnTo>
                  <a:pt x="0" y="0"/>
                </a:lnTo>
                <a:close/>
              </a:path>
            </a:pathLst>
          </a:custGeom>
          <a:blipFill>
            <a:blip r:embed="rId13"/>
            <a:stretch>
              <a:fillRect/>
            </a:stretch>
          </a:blipFill>
        </p:spPr>
      </p:sp>
      <p:sp>
        <p:nvSpPr>
          <p:cNvPr id="9" name="Freeform 9"/>
          <p:cNvSpPr/>
          <p:nvPr/>
        </p:nvSpPr>
        <p:spPr>
          <a:xfrm>
            <a:off x="7688661" y="5783669"/>
            <a:ext cx="12267142" cy="3474631"/>
          </a:xfrm>
          <a:custGeom>
            <a:avLst/>
            <a:gdLst/>
            <a:ahLst/>
            <a:cxnLst/>
            <a:rect l="l" t="t" r="r" b="b"/>
            <a:pathLst>
              <a:path w="12267142" h="3474631">
                <a:moveTo>
                  <a:pt x="0" y="0"/>
                </a:moveTo>
                <a:lnTo>
                  <a:pt x="12267142" y="0"/>
                </a:lnTo>
                <a:lnTo>
                  <a:pt x="12267142" y="3474631"/>
                </a:lnTo>
                <a:lnTo>
                  <a:pt x="0" y="3474631"/>
                </a:lnTo>
                <a:lnTo>
                  <a:pt x="0" y="0"/>
                </a:lnTo>
                <a:close/>
              </a:path>
            </a:pathLst>
          </a:custGeom>
          <a:blipFill>
            <a:blip r:embed="rId14"/>
            <a:stretch>
              <a:fillRect/>
            </a:stretch>
          </a:blipFill>
        </p:spPr>
      </p:sp>
      <p:sp>
        <p:nvSpPr>
          <p:cNvPr id="10" name="TextBox 10"/>
          <p:cNvSpPr txBox="1"/>
          <p:nvPr/>
        </p:nvSpPr>
        <p:spPr>
          <a:xfrm>
            <a:off x="2990578" y="398932"/>
            <a:ext cx="13633616"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Mô hình Decision Tree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819240" y="3612292"/>
            <a:ext cx="7468677" cy="3806673"/>
          </a:xfrm>
          <a:custGeom>
            <a:avLst/>
            <a:gdLst/>
            <a:ahLst/>
            <a:cxnLst/>
            <a:rect l="l" t="t" r="r" b="b"/>
            <a:pathLst>
              <a:path w="7468677" h="3806673">
                <a:moveTo>
                  <a:pt x="0" y="0"/>
                </a:moveTo>
                <a:lnTo>
                  <a:pt x="7468677" y="0"/>
                </a:lnTo>
                <a:lnTo>
                  <a:pt x="7468677" y="3806673"/>
                </a:lnTo>
                <a:lnTo>
                  <a:pt x="0" y="3806673"/>
                </a:lnTo>
                <a:lnTo>
                  <a:pt x="0" y="0"/>
                </a:lnTo>
                <a:close/>
              </a:path>
            </a:pathLst>
          </a:custGeom>
          <a:blipFill>
            <a:blip r:embed="rId13"/>
            <a:stretch>
              <a:fillRect r="-113846"/>
            </a:stretch>
          </a:blipFill>
        </p:spPr>
      </p:sp>
      <p:sp>
        <p:nvSpPr>
          <p:cNvPr id="9" name="Freeform 9"/>
          <p:cNvSpPr/>
          <p:nvPr/>
        </p:nvSpPr>
        <p:spPr>
          <a:xfrm>
            <a:off x="8484665" y="3389564"/>
            <a:ext cx="7273760" cy="5868736"/>
          </a:xfrm>
          <a:custGeom>
            <a:avLst/>
            <a:gdLst/>
            <a:ahLst/>
            <a:cxnLst/>
            <a:rect l="l" t="t" r="r" b="b"/>
            <a:pathLst>
              <a:path w="7273760" h="5868736">
                <a:moveTo>
                  <a:pt x="0" y="0"/>
                </a:moveTo>
                <a:lnTo>
                  <a:pt x="7273760" y="0"/>
                </a:lnTo>
                <a:lnTo>
                  <a:pt x="7273760" y="5868736"/>
                </a:lnTo>
                <a:lnTo>
                  <a:pt x="0" y="5868736"/>
                </a:lnTo>
                <a:lnTo>
                  <a:pt x="0" y="0"/>
                </a:lnTo>
                <a:close/>
              </a:path>
            </a:pathLst>
          </a:custGeom>
          <a:blipFill>
            <a:blip r:embed="rId14"/>
            <a:stretch>
              <a:fillRect l="-40841" r="-27807"/>
            </a:stretch>
          </a:blipFill>
        </p:spPr>
      </p:sp>
      <p:sp>
        <p:nvSpPr>
          <p:cNvPr id="10" name="TextBox 10"/>
          <p:cNvSpPr txBox="1"/>
          <p:nvPr/>
        </p:nvSpPr>
        <p:spPr>
          <a:xfrm>
            <a:off x="2990578" y="398932"/>
            <a:ext cx="13633616"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Kết quả</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582138" y="1336827"/>
            <a:ext cx="9790584" cy="5943745"/>
          </a:xfrm>
          <a:custGeom>
            <a:avLst/>
            <a:gdLst/>
            <a:ahLst/>
            <a:cxnLst/>
            <a:rect l="l" t="t" r="r" b="b"/>
            <a:pathLst>
              <a:path w="9790584" h="5943745">
                <a:moveTo>
                  <a:pt x="0" y="0"/>
                </a:moveTo>
                <a:lnTo>
                  <a:pt x="9790584" y="0"/>
                </a:lnTo>
                <a:lnTo>
                  <a:pt x="9790584" y="5943744"/>
                </a:lnTo>
                <a:lnTo>
                  <a:pt x="0" y="5943744"/>
                </a:lnTo>
                <a:lnTo>
                  <a:pt x="0" y="0"/>
                </a:lnTo>
                <a:close/>
              </a:path>
            </a:pathLst>
          </a:custGeom>
          <a:blipFill>
            <a:blip r:embed="rId13"/>
            <a:stretch>
              <a:fillRect/>
            </a:stretch>
          </a:blipFill>
        </p:spPr>
      </p:sp>
      <p:sp>
        <p:nvSpPr>
          <p:cNvPr id="9" name="Freeform 9"/>
          <p:cNvSpPr/>
          <p:nvPr/>
        </p:nvSpPr>
        <p:spPr>
          <a:xfrm>
            <a:off x="8229948" y="4260735"/>
            <a:ext cx="9980644" cy="1765529"/>
          </a:xfrm>
          <a:custGeom>
            <a:avLst/>
            <a:gdLst/>
            <a:ahLst/>
            <a:cxnLst/>
            <a:rect l="l" t="t" r="r" b="b"/>
            <a:pathLst>
              <a:path w="9980644" h="1765529">
                <a:moveTo>
                  <a:pt x="0" y="0"/>
                </a:moveTo>
                <a:lnTo>
                  <a:pt x="9980644" y="0"/>
                </a:lnTo>
                <a:lnTo>
                  <a:pt x="9980644" y="1765530"/>
                </a:lnTo>
                <a:lnTo>
                  <a:pt x="0" y="1765530"/>
                </a:lnTo>
                <a:lnTo>
                  <a:pt x="0" y="0"/>
                </a:lnTo>
                <a:close/>
              </a:path>
            </a:pathLst>
          </a:custGeom>
          <a:blipFill>
            <a:blip r:embed="rId14"/>
            <a:stretch>
              <a:fillRect/>
            </a:stretch>
          </a:blipFill>
        </p:spPr>
      </p:sp>
      <p:sp>
        <p:nvSpPr>
          <p:cNvPr id="10" name="TextBox 10"/>
          <p:cNvSpPr txBox="1"/>
          <p:nvPr/>
        </p:nvSpPr>
        <p:spPr>
          <a:xfrm>
            <a:off x="2990578" y="398932"/>
            <a:ext cx="13633616"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Mô hình Random Forest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0078075" y="1267971"/>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0857087" y="1879538"/>
            <a:ext cx="5956731" cy="6527925"/>
          </a:xfrm>
          <a:custGeom>
            <a:avLst/>
            <a:gdLst/>
            <a:ahLst/>
            <a:cxnLst/>
            <a:rect l="l" t="t" r="r" b="b"/>
            <a:pathLst>
              <a:path w="5956731" h="6527925">
                <a:moveTo>
                  <a:pt x="0" y="0"/>
                </a:moveTo>
                <a:lnTo>
                  <a:pt x="5956731" y="0"/>
                </a:lnTo>
                <a:lnTo>
                  <a:pt x="5956731" y="6527924"/>
                </a:lnTo>
                <a:lnTo>
                  <a:pt x="0" y="65279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653085" y="1080798"/>
            <a:ext cx="8092094" cy="2310765"/>
          </a:xfrm>
          <a:prstGeom prst="rect">
            <a:avLst/>
          </a:prstGeom>
        </p:spPr>
        <p:txBody>
          <a:bodyPr lIns="0" tIns="0" rIns="0" bIns="0" rtlCol="0" anchor="t">
            <a:spAutoFit/>
          </a:bodyPr>
          <a:lstStyle/>
          <a:p>
            <a:pPr>
              <a:lnSpc>
                <a:spcPts val="8730"/>
              </a:lnSpc>
            </a:pPr>
            <a:r>
              <a:rPr lang="en-US" sz="9000">
                <a:solidFill>
                  <a:srgbClr val="000000"/>
                </a:solidFill>
                <a:latin typeface="Arimo Bold"/>
              </a:rPr>
              <a:t>Mục tiêu của đồ án</a:t>
            </a:r>
          </a:p>
        </p:txBody>
      </p:sp>
      <p:sp>
        <p:nvSpPr>
          <p:cNvPr id="6" name="TextBox 6"/>
          <p:cNvSpPr txBox="1"/>
          <p:nvPr/>
        </p:nvSpPr>
        <p:spPr>
          <a:xfrm>
            <a:off x="1811697" y="3966017"/>
            <a:ext cx="8506443" cy="373380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rimo Bold"/>
              </a:rPr>
              <a:t>Nhóm đặt mục tiêu xây dựng một hệ thống có khả năng dự đoán lượng calo được đốt cháy trong quá trình hoạt động thường ngày và tập luyện của cơ thể con người. Mục đích chính là hỗ trợ người dùng trong việc theo dõi và quản lý hiệu quả lượng calo tiêu thụ từ hoạt động hàng ngày và quá trình tập luyện của họ.</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732330" y="1353696"/>
            <a:ext cx="8671943" cy="2614924"/>
          </a:xfrm>
          <a:custGeom>
            <a:avLst/>
            <a:gdLst/>
            <a:ahLst/>
            <a:cxnLst/>
            <a:rect l="l" t="t" r="r" b="b"/>
            <a:pathLst>
              <a:path w="8671943" h="2614924">
                <a:moveTo>
                  <a:pt x="0" y="0"/>
                </a:moveTo>
                <a:lnTo>
                  <a:pt x="8671943" y="0"/>
                </a:lnTo>
                <a:lnTo>
                  <a:pt x="8671943" y="2614924"/>
                </a:lnTo>
                <a:lnTo>
                  <a:pt x="0" y="2614924"/>
                </a:lnTo>
                <a:lnTo>
                  <a:pt x="0" y="0"/>
                </a:lnTo>
                <a:close/>
              </a:path>
            </a:pathLst>
          </a:custGeom>
          <a:blipFill>
            <a:blip r:embed="rId13"/>
            <a:stretch>
              <a:fillRect/>
            </a:stretch>
          </a:blipFill>
        </p:spPr>
      </p:sp>
      <p:sp>
        <p:nvSpPr>
          <p:cNvPr id="9" name="Freeform 9"/>
          <p:cNvSpPr/>
          <p:nvPr/>
        </p:nvSpPr>
        <p:spPr>
          <a:xfrm>
            <a:off x="9807386" y="2205377"/>
            <a:ext cx="6869712" cy="5876246"/>
          </a:xfrm>
          <a:custGeom>
            <a:avLst/>
            <a:gdLst/>
            <a:ahLst/>
            <a:cxnLst/>
            <a:rect l="l" t="t" r="r" b="b"/>
            <a:pathLst>
              <a:path w="6869712" h="5876246">
                <a:moveTo>
                  <a:pt x="0" y="0"/>
                </a:moveTo>
                <a:lnTo>
                  <a:pt x="6869712" y="0"/>
                </a:lnTo>
                <a:lnTo>
                  <a:pt x="6869712" y="5876246"/>
                </a:lnTo>
                <a:lnTo>
                  <a:pt x="0" y="5876246"/>
                </a:lnTo>
                <a:lnTo>
                  <a:pt x="0" y="0"/>
                </a:lnTo>
                <a:close/>
              </a:path>
            </a:pathLst>
          </a:custGeom>
          <a:blipFill>
            <a:blip r:embed="rId14"/>
            <a:stretch>
              <a:fillRect/>
            </a:stretch>
          </a:blipFill>
        </p:spPr>
      </p:sp>
      <p:sp>
        <p:nvSpPr>
          <p:cNvPr id="10" name="TextBox 10"/>
          <p:cNvSpPr txBox="1"/>
          <p:nvPr/>
        </p:nvSpPr>
        <p:spPr>
          <a:xfrm>
            <a:off x="2990578" y="398932"/>
            <a:ext cx="13633616"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Kết quả</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657791" y="1463358"/>
            <a:ext cx="8692313" cy="6306829"/>
          </a:xfrm>
          <a:custGeom>
            <a:avLst/>
            <a:gdLst/>
            <a:ahLst/>
            <a:cxnLst/>
            <a:rect l="l" t="t" r="r" b="b"/>
            <a:pathLst>
              <a:path w="8692313" h="6306829">
                <a:moveTo>
                  <a:pt x="0" y="0"/>
                </a:moveTo>
                <a:lnTo>
                  <a:pt x="8692314" y="0"/>
                </a:lnTo>
                <a:lnTo>
                  <a:pt x="8692314" y="6306828"/>
                </a:lnTo>
                <a:lnTo>
                  <a:pt x="0" y="6306828"/>
                </a:lnTo>
                <a:lnTo>
                  <a:pt x="0" y="0"/>
                </a:lnTo>
                <a:close/>
              </a:path>
            </a:pathLst>
          </a:custGeom>
          <a:blipFill>
            <a:blip r:embed="rId13"/>
            <a:stretch>
              <a:fillRect/>
            </a:stretch>
          </a:blipFill>
        </p:spPr>
      </p:sp>
      <p:sp>
        <p:nvSpPr>
          <p:cNvPr id="9" name="Freeform 9"/>
          <p:cNvSpPr/>
          <p:nvPr/>
        </p:nvSpPr>
        <p:spPr>
          <a:xfrm>
            <a:off x="7718956" y="5959579"/>
            <a:ext cx="9935690" cy="2580558"/>
          </a:xfrm>
          <a:custGeom>
            <a:avLst/>
            <a:gdLst/>
            <a:ahLst/>
            <a:cxnLst/>
            <a:rect l="l" t="t" r="r" b="b"/>
            <a:pathLst>
              <a:path w="9935690" h="2580558">
                <a:moveTo>
                  <a:pt x="0" y="0"/>
                </a:moveTo>
                <a:lnTo>
                  <a:pt x="9935690" y="0"/>
                </a:lnTo>
                <a:lnTo>
                  <a:pt x="9935690" y="2580557"/>
                </a:lnTo>
                <a:lnTo>
                  <a:pt x="0" y="2580557"/>
                </a:lnTo>
                <a:lnTo>
                  <a:pt x="0" y="0"/>
                </a:lnTo>
                <a:close/>
              </a:path>
            </a:pathLst>
          </a:custGeom>
          <a:blipFill>
            <a:blip r:embed="rId14"/>
            <a:stretch>
              <a:fillRect r="-21205"/>
            </a:stretch>
          </a:blipFill>
        </p:spPr>
      </p:sp>
      <p:sp>
        <p:nvSpPr>
          <p:cNvPr id="10" name="TextBox 10"/>
          <p:cNvSpPr txBox="1"/>
          <p:nvPr/>
        </p:nvSpPr>
        <p:spPr>
          <a:xfrm>
            <a:off x="2990578" y="398932"/>
            <a:ext cx="13633616"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Mô hình Hồi quy tuyến tính</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552833" y="3280917"/>
            <a:ext cx="7786170" cy="3316352"/>
          </a:xfrm>
          <a:custGeom>
            <a:avLst/>
            <a:gdLst/>
            <a:ahLst/>
            <a:cxnLst/>
            <a:rect l="l" t="t" r="r" b="b"/>
            <a:pathLst>
              <a:path w="7786170" h="3316352">
                <a:moveTo>
                  <a:pt x="0" y="0"/>
                </a:moveTo>
                <a:lnTo>
                  <a:pt x="7786170" y="0"/>
                </a:lnTo>
                <a:lnTo>
                  <a:pt x="7786170" y="3316353"/>
                </a:lnTo>
                <a:lnTo>
                  <a:pt x="0" y="3316353"/>
                </a:lnTo>
                <a:lnTo>
                  <a:pt x="0" y="0"/>
                </a:lnTo>
                <a:close/>
              </a:path>
            </a:pathLst>
          </a:custGeom>
          <a:blipFill>
            <a:blip r:embed="rId13"/>
            <a:stretch>
              <a:fillRect r="-6855"/>
            </a:stretch>
          </a:blipFill>
        </p:spPr>
      </p:sp>
      <p:sp>
        <p:nvSpPr>
          <p:cNvPr id="9" name="Freeform 9"/>
          <p:cNvSpPr/>
          <p:nvPr/>
        </p:nvSpPr>
        <p:spPr>
          <a:xfrm>
            <a:off x="8883190" y="1827148"/>
            <a:ext cx="7579093" cy="7446591"/>
          </a:xfrm>
          <a:custGeom>
            <a:avLst/>
            <a:gdLst/>
            <a:ahLst/>
            <a:cxnLst/>
            <a:rect l="l" t="t" r="r" b="b"/>
            <a:pathLst>
              <a:path w="7579093" h="7446591">
                <a:moveTo>
                  <a:pt x="0" y="0"/>
                </a:moveTo>
                <a:lnTo>
                  <a:pt x="7579093" y="0"/>
                </a:lnTo>
                <a:lnTo>
                  <a:pt x="7579093" y="7446591"/>
                </a:lnTo>
                <a:lnTo>
                  <a:pt x="0" y="7446591"/>
                </a:lnTo>
                <a:lnTo>
                  <a:pt x="0" y="0"/>
                </a:lnTo>
                <a:close/>
              </a:path>
            </a:pathLst>
          </a:custGeom>
          <a:blipFill>
            <a:blip r:embed="rId14"/>
            <a:stretch>
              <a:fillRect/>
            </a:stretch>
          </a:blipFill>
        </p:spPr>
      </p:sp>
      <p:sp>
        <p:nvSpPr>
          <p:cNvPr id="10" name="TextBox 10"/>
          <p:cNvSpPr txBox="1"/>
          <p:nvPr/>
        </p:nvSpPr>
        <p:spPr>
          <a:xfrm>
            <a:off x="2990578" y="398932"/>
            <a:ext cx="13633616"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Kết quả</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6762295" y="2981637"/>
            <a:ext cx="10892352" cy="4108390"/>
          </a:xfrm>
          <a:custGeom>
            <a:avLst/>
            <a:gdLst/>
            <a:ahLst/>
            <a:cxnLst/>
            <a:rect l="l" t="t" r="r" b="b"/>
            <a:pathLst>
              <a:path w="10892352" h="4108390">
                <a:moveTo>
                  <a:pt x="0" y="0"/>
                </a:moveTo>
                <a:lnTo>
                  <a:pt x="10892351" y="0"/>
                </a:lnTo>
                <a:lnTo>
                  <a:pt x="10892351" y="4108391"/>
                </a:lnTo>
                <a:lnTo>
                  <a:pt x="0" y="4108391"/>
                </a:lnTo>
                <a:lnTo>
                  <a:pt x="0" y="0"/>
                </a:lnTo>
                <a:close/>
              </a:path>
            </a:pathLst>
          </a:custGeom>
          <a:blipFill>
            <a:blip r:embed="rId13"/>
            <a:stretch>
              <a:fillRect/>
            </a:stretch>
          </a:blipFill>
        </p:spPr>
      </p:sp>
      <p:sp>
        <p:nvSpPr>
          <p:cNvPr id="9" name="Freeform 9"/>
          <p:cNvSpPr/>
          <p:nvPr/>
        </p:nvSpPr>
        <p:spPr>
          <a:xfrm>
            <a:off x="1325988" y="2626192"/>
            <a:ext cx="4857724" cy="5034616"/>
          </a:xfrm>
          <a:custGeom>
            <a:avLst/>
            <a:gdLst/>
            <a:ahLst/>
            <a:cxnLst/>
            <a:rect l="l" t="t" r="r" b="b"/>
            <a:pathLst>
              <a:path w="4857724" h="5034616">
                <a:moveTo>
                  <a:pt x="0" y="0"/>
                </a:moveTo>
                <a:lnTo>
                  <a:pt x="4857724" y="0"/>
                </a:lnTo>
                <a:lnTo>
                  <a:pt x="4857724" y="5034616"/>
                </a:lnTo>
                <a:lnTo>
                  <a:pt x="0" y="5034616"/>
                </a:lnTo>
                <a:lnTo>
                  <a:pt x="0" y="0"/>
                </a:lnTo>
                <a:close/>
              </a:path>
            </a:pathLst>
          </a:custGeom>
          <a:blipFill>
            <a:blip r:embed="rId14"/>
            <a:stretch>
              <a:fillRect/>
            </a:stretch>
          </a:blipFill>
        </p:spPr>
      </p:sp>
      <p:sp>
        <p:nvSpPr>
          <p:cNvPr id="10" name="TextBox 10"/>
          <p:cNvSpPr txBox="1"/>
          <p:nvPr/>
        </p:nvSpPr>
        <p:spPr>
          <a:xfrm>
            <a:off x="2990578" y="398932"/>
            <a:ext cx="13633616"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So sánh 3 mô hình</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TextBox 8"/>
          <p:cNvSpPr txBox="1"/>
          <p:nvPr/>
        </p:nvSpPr>
        <p:spPr>
          <a:xfrm>
            <a:off x="2990578" y="398932"/>
            <a:ext cx="13633616"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Kết luận</a:t>
            </a:r>
          </a:p>
        </p:txBody>
      </p:sp>
      <p:sp>
        <p:nvSpPr>
          <p:cNvPr id="9" name="TextBox 9"/>
          <p:cNvSpPr txBox="1"/>
          <p:nvPr/>
        </p:nvSpPr>
        <p:spPr>
          <a:xfrm>
            <a:off x="2075287" y="1482494"/>
            <a:ext cx="14137426" cy="6816725"/>
          </a:xfrm>
          <a:prstGeom prst="rect">
            <a:avLst/>
          </a:prstGeom>
        </p:spPr>
        <p:txBody>
          <a:bodyPr lIns="0" tIns="0" rIns="0" bIns="0" rtlCol="0" anchor="t">
            <a:spAutoFit/>
          </a:bodyPr>
          <a:lstStyle/>
          <a:p>
            <a:pPr>
              <a:lnSpc>
                <a:spcPts val="4900"/>
              </a:lnSpc>
              <a:spcBef>
                <a:spcPct val="0"/>
              </a:spcBef>
            </a:pPr>
            <a:endParaRPr/>
          </a:p>
          <a:p>
            <a:pPr>
              <a:lnSpc>
                <a:spcPts val="4900"/>
              </a:lnSpc>
              <a:spcBef>
                <a:spcPct val="0"/>
              </a:spcBef>
            </a:pPr>
            <a:r>
              <a:rPr lang="en-US" sz="3500">
                <a:solidFill>
                  <a:srgbClr val="000000"/>
                </a:solidFill>
                <a:latin typeface="Arimo Bold"/>
              </a:rPr>
              <a:t>Quá trình xây dựng và phát triển mô hình dự đoán calo tiêu thụ từ hoạt động vận động là công phu và cẩn trọng. Tập dữ liệu đã được kiểm tra và tiền xử lý chặt chẽ. Thông qua các thống kê và biểu đồ, chúng ta nhận ra mối liên quan giữa tuổi, giới tính, cân nặng và calo tiêu thụ.</a:t>
            </a:r>
          </a:p>
          <a:p>
            <a:pPr>
              <a:lnSpc>
                <a:spcPts val="4900"/>
              </a:lnSpc>
              <a:spcBef>
                <a:spcPct val="0"/>
              </a:spcBef>
            </a:pPr>
            <a:r>
              <a:rPr lang="en-US" sz="3500">
                <a:solidFill>
                  <a:srgbClr val="000000"/>
                </a:solidFill>
                <a:latin typeface="Arimo Bold"/>
              </a:rPr>
              <a:t>Nghiên cứu tập trung vào nhận biết lượng calo cơ thể đốt cháy, với giá trị MAE ở thuật toán Random Forest là 2.39, đạt độ chính xác cao. Kết hợp xây dựng mô hình và đánh giá, nó mang lại ước lượng chính xác về nhu cầu calo cho hoạt động cụ thể, hỗ trợ quyết định về lối sống và dinh dưỡng.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TextBox 8"/>
          <p:cNvSpPr txBox="1"/>
          <p:nvPr/>
        </p:nvSpPr>
        <p:spPr>
          <a:xfrm>
            <a:off x="2990578" y="398932"/>
            <a:ext cx="13633616"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Hướng phát triển</a:t>
            </a:r>
          </a:p>
        </p:txBody>
      </p:sp>
      <p:sp>
        <p:nvSpPr>
          <p:cNvPr id="9" name="TextBox 9"/>
          <p:cNvSpPr txBox="1"/>
          <p:nvPr/>
        </p:nvSpPr>
        <p:spPr>
          <a:xfrm>
            <a:off x="1775818" y="1792057"/>
            <a:ext cx="14990983" cy="6197600"/>
          </a:xfrm>
          <a:prstGeom prst="rect">
            <a:avLst/>
          </a:prstGeom>
        </p:spPr>
        <p:txBody>
          <a:bodyPr lIns="0" tIns="0" rIns="0" bIns="0" rtlCol="0" anchor="t">
            <a:spAutoFit/>
          </a:bodyPr>
          <a:lstStyle/>
          <a:p>
            <a:pPr>
              <a:lnSpc>
                <a:spcPts val="4900"/>
              </a:lnSpc>
            </a:pPr>
            <a:r>
              <a:rPr lang="en-US" sz="3500">
                <a:solidFill>
                  <a:srgbClr val="000000"/>
                </a:solidFill>
                <a:latin typeface="Arimo Bold"/>
              </a:rPr>
              <a:t>Để phát triển mô hình trong tương lai, đề xuất tăng cường thu thập dữ liệu bằng cách tích hợp và xây dựng ứng dụng dự đoán lượng calo trên các nền tảng di động. Điều này sẽ mang lại trải nghiệm cá nhân hóa và thuận tiện cho người dùng, giúp họ theo dõi hoạt động tập luyện và duy trì chế độ dinh dưỡng hiệu quả. .</a:t>
            </a:r>
          </a:p>
          <a:p>
            <a:pPr>
              <a:lnSpc>
                <a:spcPts val="4900"/>
              </a:lnSpc>
            </a:pPr>
            <a:endParaRPr lang="en-US" sz="3500">
              <a:solidFill>
                <a:srgbClr val="000000"/>
              </a:solidFill>
              <a:latin typeface="Arimo Bold"/>
            </a:endParaRPr>
          </a:p>
          <a:p>
            <a:pPr>
              <a:lnSpc>
                <a:spcPts val="4900"/>
              </a:lnSpc>
              <a:spcBef>
                <a:spcPct val="0"/>
              </a:spcBef>
            </a:pPr>
            <a:r>
              <a:rPr lang="en-US" sz="3500">
                <a:solidFill>
                  <a:srgbClr val="000000"/>
                </a:solidFill>
                <a:latin typeface="Arimo Bold"/>
              </a:rPr>
              <a:t> Đề xuất mở rộng dữ liệu đa dạng hơn và sử dụng phương pháp tăng cường dữ liệu để mô phỏng các tình huống đa dạng. Điều này giúp mô hình trở nên linh hoạt và có khả năng xử lý các trường hợp ngoại lệ một cách hiệu quả.</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TextBox 16"/>
          <p:cNvSpPr txBox="1"/>
          <p:nvPr/>
        </p:nvSpPr>
        <p:spPr>
          <a:xfrm>
            <a:off x="2472308" y="1702368"/>
            <a:ext cx="12360118" cy="5031386"/>
          </a:xfrm>
          <a:prstGeom prst="rect">
            <a:avLst/>
          </a:prstGeom>
        </p:spPr>
        <p:txBody>
          <a:bodyPr lIns="0" tIns="0" rIns="0" bIns="0" rtlCol="0" anchor="t">
            <a:spAutoFit/>
          </a:bodyPr>
          <a:lstStyle/>
          <a:p>
            <a:pPr algn="ctr">
              <a:lnSpc>
                <a:spcPts val="12699"/>
              </a:lnSpc>
            </a:pPr>
            <a:r>
              <a:rPr lang="en-US" sz="14597">
                <a:solidFill>
                  <a:srgbClr val="000000"/>
                </a:solidFill>
                <a:latin typeface="Arimo Bold"/>
              </a:rPr>
              <a:t>Thanks very much for watching!</a:t>
            </a:r>
          </a:p>
        </p:txBody>
      </p:sp>
      <p:sp>
        <p:nvSpPr>
          <p:cNvPr id="17" name="TextBox 17"/>
          <p:cNvSpPr txBox="1"/>
          <p:nvPr/>
        </p:nvSpPr>
        <p:spPr>
          <a:xfrm>
            <a:off x="4831481" y="7430097"/>
            <a:ext cx="8459795" cy="597076"/>
          </a:xfrm>
          <a:prstGeom prst="rect">
            <a:avLst/>
          </a:prstGeom>
        </p:spPr>
        <p:txBody>
          <a:bodyPr lIns="0" tIns="0" rIns="0" bIns="0" rtlCol="0" anchor="t">
            <a:spAutoFit/>
          </a:bodyPr>
          <a:lstStyle/>
          <a:p>
            <a:pPr algn="ctr">
              <a:lnSpc>
                <a:spcPts val="4381"/>
              </a:lnSpc>
            </a:pPr>
            <a:r>
              <a:rPr lang="en-US" sz="4381" spc="-87">
                <a:solidFill>
                  <a:srgbClr val="000000"/>
                </a:solidFill>
                <a:latin typeface="Arimo Bold"/>
              </a:rPr>
              <a:t>Nhóm 16</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TextBox 3"/>
          <p:cNvSpPr txBox="1"/>
          <p:nvPr/>
        </p:nvSpPr>
        <p:spPr>
          <a:xfrm>
            <a:off x="1504950" y="2537946"/>
            <a:ext cx="7025086" cy="3415665"/>
          </a:xfrm>
          <a:prstGeom prst="rect">
            <a:avLst/>
          </a:prstGeom>
        </p:spPr>
        <p:txBody>
          <a:bodyPr lIns="0" tIns="0" rIns="0" bIns="0" rtlCol="0" anchor="t">
            <a:spAutoFit/>
          </a:bodyPr>
          <a:lstStyle/>
          <a:p>
            <a:pPr>
              <a:lnSpc>
                <a:spcPts val="8730"/>
              </a:lnSpc>
            </a:pPr>
            <a:r>
              <a:rPr lang="en-US" sz="9000">
                <a:solidFill>
                  <a:srgbClr val="000000"/>
                </a:solidFill>
                <a:latin typeface="Arimo Bold"/>
              </a:rPr>
              <a:t>Nội dung chính của đồ án</a:t>
            </a:r>
          </a:p>
        </p:txBody>
      </p:sp>
      <p:grpSp>
        <p:nvGrpSpPr>
          <p:cNvPr id="4" name="Group 4"/>
          <p:cNvGrpSpPr/>
          <p:nvPr/>
        </p:nvGrpSpPr>
        <p:grpSpPr>
          <a:xfrm>
            <a:off x="9975489" y="1028700"/>
            <a:ext cx="6998061" cy="2561528"/>
            <a:chOff x="0" y="0"/>
            <a:chExt cx="2342659" cy="857492"/>
          </a:xfrm>
        </p:grpSpPr>
        <p:sp>
          <p:nvSpPr>
            <p:cNvPr id="5" name="Freeform 5"/>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6" name="TextBox 6"/>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7" name="TextBox 7"/>
          <p:cNvSpPr txBox="1"/>
          <p:nvPr/>
        </p:nvSpPr>
        <p:spPr>
          <a:xfrm>
            <a:off x="10491672" y="1995726"/>
            <a:ext cx="1578952" cy="1062998"/>
          </a:xfrm>
          <a:prstGeom prst="rect">
            <a:avLst/>
          </a:prstGeom>
        </p:spPr>
        <p:txBody>
          <a:bodyPr lIns="0" tIns="0" rIns="0" bIns="0" rtlCol="0" anchor="t">
            <a:spAutoFit/>
          </a:bodyPr>
          <a:lstStyle/>
          <a:p>
            <a:pPr>
              <a:lnSpc>
                <a:spcPts val="7680"/>
              </a:lnSpc>
            </a:pPr>
            <a:r>
              <a:rPr lang="en-US" sz="8000" spc="-656">
                <a:solidFill>
                  <a:srgbClr val="000000"/>
                </a:solidFill>
                <a:latin typeface="Arimo"/>
              </a:rPr>
              <a:t>01.</a:t>
            </a:r>
          </a:p>
        </p:txBody>
      </p:sp>
      <p:grpSp>
        <p:nvGrpSpPr>
          <p:cNvPr id="8" name="Group 8"/>
          <p:cNvGrpSpPr/>
          <p:nvPr/>
        </p:nvGrpSpPr>
        <p:grpSpPr>
          <a:xfrm>
            <a:off x="9975489" y="3862348"/>
            <a:ext cx="6998061" cy="2561528"/>
            <a:chOff x="0" y="0"/>
            <a:chExt cx="2342659" cy="857492"/>
          </a:xfrm>
        </p:grpSpPr>
        <p:sp>
          <p:nvSpPr>
            <p:cNvPr id="9" name="Freeform 9"/>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0" name="TextBox 10"/>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11" name="Group 11"/>
          <p:cNvGrpSpPr/>
          <p:nvPr/>
        </p:nvGrpSpPr>
        <p:grpSpPr>
          <a:xfrm>
            <a:off x="9975489" y="6557226"/>
            <a:ext cx="6998061" cy="2561528"/>
            <a:chOff x="0" y="0"/>
            <a:chExt cx="2342659" cy="857492"/>
          </a:xfrm>
        </p:grpSpPr>
        <p:sp>
          <p:nvSpPr>
            <p:cNvPr id="12" name="Freeform 12"/>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3" name="TextBox 13"/>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4" name="TextBox 14"/>
          <p:cNvSpPr txBox="1"/>
          <p:nvPr/>
        </p:nvSpPr>
        <p:spPr>
          <a:xfrm>
            <a:off x="10491672" y="4689208"/>
            <a:ext cx="1578952" cy="1062998"/>
          </a:xfrm>
          <a:prstGeom prst="rect">
            <a:avLst/>
          </a:prstGeom>
        </p:spPr>
        <p:txBody>
          <a:bodyPr lIns="0" tIns="0" rIns="0" bIns="0" rtlCol="0" anchor="t">
            <a:spAutoFit/>
          </a:bodyPr>
          <a:lstStyle/>
          <a:p>
            <a:pPr>
              <a:lnSpc>
                <a:spcPts val="7680"/>
              </a:lnSpc>
            </a:pPr>
            <a:r>
              <a:rPr lang="en-US" sz="8000" spc="-656">
                <a:solidFill>
                  <a:srgbClr val="000000"/>
                </a:solidFill>
                <a:latin typeface="Arimo"/>
              </a:rPr>
              <a:t>02.</a:t>
            </a:r>
          </a:p>
        </p:txBody>
      </p:sp>
      <p:sp>
        <p:nvSpPr>
          <p:cNvPr id="15" name="TextBox 15"/>
          <p:cNvSpPr txBox="1"/>
          <p:nvPr/>
        </p:nvSpPr>
        <p:spPr>
          <a:xfrm>
            <a:off x="10491672" y="7382691"/>
            <a:ext cx="1578952" cy="1062998"/>
          </a:xfrm>
          <a:prstGeom prst="rect">
            <a:avLst/>
          </a:prstGeom>
        </p:spPr>
        <p:txBody>
          <a:bodyPr lIns="0" tIns="0" rIns="0" bIns="0" rtlCol="0" anchor="t">
            <a:spAutoFit/>
          </a:bodyPr>
          <a:lstStyle/>
          <a:p>
            <a:pPr>
              <a:lnSpc>
                <a:spcPts val="7680"/>
              </a:lnSpc>
            </a:pPr>
            <a:r>
              <a:rPr lang="en-US" sz="8000" spc="-656">
                <a:solidFill>
                  <a:srgbClr val="000000"/>
                </a:solidFill>
                <a:latin typeface="Arimo"/>
              </a:rPr>
              <a:t>03.</a:t>
            </a:r>
          </a:p>
        </p:txBody>
      </p:sp>
      <p:sp>
        <p:nvSpPr>
          <p:cNvPr id="16" name="Freeform 16"/>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8" name="Freeform 18"/>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19" name="Freeform 19"/>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20" name="TextBox 20"/>
          <p:cNvSpPr txBox="1"/>
          <p:nvPr/>
        </p:nvSpPr>
        <p:spPr>
          <a:xfrm>
            <a:off x="11928873" y="1271121"/>
            <a:ext cx="4337514" cy="213360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rimo Bold"/>
              </a:rPr>
              <a:t>GIỚI THIỆU CHUNG VỀ CÁC THUẬT TOÁN VÀ PHƯƠNG PHÁP ĐÁNH GIÁ</a:t>
            </a:r>
          </a:p>
        </p:txBody>
      </p:sp>
      <p:sp>
        <p:nvSpPr>
          <p:cNvPr id="21" name="TextBox 21"/>
          <p:cNvSpPr txBox="1"/>
          <p:nvPr/>
        </p:nvSpPr>
        <p:spPr>
          <a:xfrm>
            <a:off x="12116215" y="4778747"/>
            <a:ext cx="4337514" cy="53340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rimo Bold"/>
              </a:rPr>
              <a:t>TIỀN XỬ LÝ DỮ LIỆU</a:t>
            </a:r>
          </a:p>
        </p:txBody>
      </p:sp>
      <p:sp>
        <p:nvSpPr>
          <p:cNvPr id="22" name="TextBox 22"/>
          <p:cNvSpPr txBox="1"/>
          <p:nvPr/>
        </p:nvSpPr>
        <p:spPr>
          <a:xfrm>
            <a:off x="12116215" y="7262076"/>
            <a:ext cx="4337514" cy="106680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rimo Bold"/>
              </a:rPr>
              <a:t>THỰC NGHIỆM, KẾT QUẢ VÀ KẾT LUẬN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rot="-5282649">
            <a:off x="753178" y="3852356"/>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780231" y="2037564"/>
            <a:ext cx="5513037" cy="6211873"/>
          </a:xfrm>
          <a:custGeom>
            <a:avLst/>
            <a:gdLst/>
            <a:ahLst/>
            <a:cxnLst/>
            <a:rect l="l" t="t" r="r" b="b"/>
            <a:pathLst>
              <a:path w="5513037" h="6211873">
                <a:moveTo>
                  <a:pt x="0" y="0"/>
                </a:moveTo>
                <a:lnTo>
                  <a:pt x="5513038" y="0"/>
                </a:lnTo>
                <a:lnTo>
                  <a:pt x="5513038" y="6211872"/>
                </a:lnTo>
                <a:lnTo>
                  <a:pt x="0" y="62118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8701339" y="1823707"/>
            <a:ext cx="7848753" cy="5625465"/>
          </a:xfrm>
          <a:prstGeom prst="rect">
            <a:avLst/>
          </a:prstGeom>
        </p:spPr>
        <p:txBody>
          <a:bodyPr lIns="0" tIns="0" rIns="0" bIns="0" rtlCol="0" anchor="t">
            <a:spAutoFit/>
          </a:bodyPr>
          <a:lstStyle/>
          <a:p>
            <a:pPr>
              <a:lnSpc>
                <a:spcPts val="8730"/>
              </a:lnSpc>
            </a:pPr>
            <a:r>
              <a:rPr lang="en-US" sz="9000">
                <a:solidFill>
                  <a:srgbClr val="000000"/>
                </a:solidFill>
                <a:latin typeface="Arimo Bold"/>
              </a:rPr>
              <a:t>Giới thiệu chung về các thuật toán và phương pháp đánh giá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TextBox 3"/>
          <p:cNvSpPr txBox="1"/>
          <p:nvPr/>
        </p:nvSpPr>
        <p:spPr>
          <a:xfrm>
            <a:off x="4200304" y="1658121"/>
            <a:ext cx="10014901"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Decision Tree</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2" name="Freeform 12"/>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3" name="Freeform 13"/>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4" name="Freeform 14"/>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5" name="Freeform 15"/>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6" name="Freeform 16"/>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7" name="TextBox 17"/>
          <p:cNvSpPr txBox="1"/>
          <p:nvPr/>
        </p:nvSpPr>
        <p:spPr>
          <a:xfrm>
            <a:off x="1686576" y="3439041"/>
            <a:ext cx="14494772" cy="5578475"/>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Arimo Bold"/>
              </a:rPr>
              <a:t>Thuật toán Decision Tree (Cây Quyết định) là một phương pháp máy học được sử dụng trong việc xây dựng mô hình dự đoán hoặc phân loại dựa trên dữ liệu đào tạo. Thuật toán này tạo ra một cây quyết định bằng cách phân chia tập dữ liệu thành các phần nhỏ hơn và xác định quy luật quyết định tại mỗi nút của cây. </a:t>
            </a:r>
          </a:p>
          <a:p>
            <a:pPr algn="ctr">
              <a:lnSpc>
                <a:spcPts val="4900"/>
              </a:lnSpc>
              <a:spcBef>
                <a:spcPct val="0"/>
              </a:spcBef>
            </a:pPr>
            <a:r>
              <a:rPr lang="en-US" sz="3500">
                <a:solidFill>
                  <a:srgbClr val="000000"/>
                </a:solidFill>
                <a:latin typeface="Arimo Bold"/>
              </a:rPr>
              <a:t>Quyết định tại mỗi nút được thực hiện dựa trên một thuộc tính của dữ liệu, và việc phân chia dữ liệu tiếp tục cho đến khi đạt được điều kiện dừng nào đó.</a:t>
            </a:r>
          </a:p>
          <a:p>
            <a:pPr algn="ctr">
              <a:lnSpc>
                <a:spcPts val="4900"/>
              </a:lnSpc>
              <a:spcBef>
                <a:spcPct val="0"/>
              </a:spcBef>
            </a:pPr>
            <a:endParaRPr lang="en-US" sz="3500">
              <a:solidFill>
                <a:srgbClr val="000000"/>
              </a:solidFill>
              <a:latin typeface="Arim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TextBox 3"/>
          <p:cNvSpPr txBox="1"/>
          <p:nvPr/>
        </p:nvSpPr>
        <p:spPr>
          <a:xfrm>
            <a:off x="4136549" y="1127261"/>
            <a:ext cx="10014901"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Decision Tree</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2" name="Freeform 12"/>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3" name="Freeform 13"/>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4" name="Freeform 14"/>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5" name="Freeform 15"/>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6" name="Freeform 16"/>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7" name="TextBox 17"/>
          <p:cNvSpPr txBox="1"/>
          <p:nvPr/>
        </p:nvSpPr>
        <p:spPr>
          <a:xfrm>
            <a:off x="3723228" y="2511211"/>
            <a:ext cx="10841543" cy="586740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rimo Bold"/>
              </a:rPr>
              <a:t>Ví dụ, giả sử dựa theo thời tiết mà các bạn nam sẽ quyết định đi đá bóng hay không? Những đặc điểm ban đầu là: Thời tiết, Độ ẩm, Gió. Dựa vào những thông tin trên, bạn có thể xây dựng được mô hình như sau:</a:t>
            </a:r>
          </a:p>
          <a:p>
            <a:pPr>
              <a:lnSpc>
                <a:spcPts val="4200"/>
              </a:lnSpc>
              <a:spcBef>
                <a:spcPct val="0"/>
              </a:spcBef>
            </a:pPr>
            <a:r>
              <a:rPr lang="en-US" sz="3000">
                <a:solidFill>
                  <a:srgbClr val="000000"/>
                </a:solidFill>
                <a:latin typeface="Arimo Bold"/>
              </a:rPr>
              <a:t>Thời tiết</a:t>
            </a:r>
          </a:p>
          <a:p>
            <a:pPr>
              <a:lnSpc>
                <a:spcPts val="4200"/>
              </a:lnSpc>
              <a:spcBef>
                <a:spcPct val="0"/>
              </a:spcBef>
            </a:pPr>
            <a:r>
              <a:rPr lang="en-US" sz="3000">
                <a:solidFill>
                  <a:srgbClr val="000000"/>
                </a:solidFill>
                <a:latin typeface="Arimo Bold"/>
                <a:ea typeface="Arimo Bold"/>
              </a:rPr>
              <a:t>├── Nắng</a:t>
            </a:r>
          </a:p>
          <a:p>
            <a:pPr>
              <a:lnSpc>
                <a:spcPts val="4200"/>
              </a:lnSpc>
              <a:spcBef>
                <a:spcPct val="0"/>
              </a:spcBef>
            </a:pPr>
            <a:r>
              <a:rPr lang="en-US" sz="3000">
                <a:solidFill>
                  <a:srgbClr val="000000"/>
                </a:solidFill>
                <a:latin typeface="Arimo Bold"/>
                <a:ea typeface="Arimo Bold"/>
              </a:rPr>
              <a:t>│   ├── Độ ẩm</a:t>
            </a:r>
          </a:p>
          <a:p>
            <a:pPr>
              <a:lnSpc>
                <a:spcPts val="4200"/>
              </a:lnSpc>
              <a:spcBef>
                <a:spcPct val="0"/>
              </a:spcBef>
            </a:pPr>
            <a:r>
              <a:rPr lang="en-US" sz="3000">
                <a:solidFill>
                  <a:srgbClr val="000000"/>
                </a:solidFill>
                <a:latin typeface="Arimo Bold"/>
                <a:ea typeface="Arimo Bold"/>
              </a:rPr>
              <a:t>│   │   ├── Bình thường: Đi chơi bóng</a:t>
            </a:r>
          </a:p>
          <a:p>
            <a:pPr>
              <a:lnSpc>
                <a:spcPts val="4200"/>
              </a:lnSpc>
              <a:spcBef>
                <a:spcPct val="0"/>
              </a:spcBef>
            </a:pPr>
            <a:r>
              <a:rPr lang="en-US" sz="3000">
                <a:solidFill>
                  <a:srgbClr val="000000"/>
                </a:solidFill>
                <a:latin typeface="Arimo Bold"/>
                <a:ea typeface="Arimo Bold"/>
              </a:rPr>
              <a:t>│   │   └── Cao: Không đi chơi bóng</a:t>
            </a:r>
          </a:p>
          <a:p>
            <a:pPr>
              <a:lnSpc>
                <a:spcPts val="4200"/>
              </a:lnSpc>
              <a:spcBef>
                <a:spcPct val="0"/>
              </a:spcBef>
            </a:pPr>
            <a:r>
              <a:rPr lang="en-US" sz="3000">
                <a:solidFill>
                  <a:srgbClr val="000000"/>
                </a:solidFill>
                <a:latin typeface="Arimo Bold"/>
                <a:ea typeface="Arimo Bold"/>
              </a:rPr>
              <a:t>│   └── ...</a:t>
            </a:r>
          </a:p>
          <a:p>
            <a:pPr>
              <a:lnSpc>
                <a:spcPts val="4200"/>
              </a:lnSpc>
              <a:spcBef>
                <a:spcPct val="0"/>
              </a:spcBef>
            </a:pPr>
            <a:r>
              <a:rPr lang="en-US" sz="3000">
                <a:solidFill>
                  <a:srgbClr val="000000"/>
                </a:solidFill>
                <a:latin typeface="Arimo Bold"/>
                <a:ea typeface="Arimo Bold"/>
              </a:rPr>
              <a:t>└──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TextBox 3"/>
          <p:cNvSpPr txBox="1"/>
          <p:nvPr/>
        </p:nvSpPr>
        <p:spPr>
          <a:xfrm>
            <a:off x="4136549" y="1127261"/>
            <a:ext cx="10014901" cy="937895"/>
          </a:xfrm>
          <a:prstGeom prst="rect">
            <a:avLst/>
          </a:prstGeom>
        </p:spPr>
        <p:txBody>
          <a:bodyPr lIns="0" tIns="0" rIns="0" bIns="0" rtlCol="0" anchor="t">
            <a:spAutoFit/>
          </a:bodyPr>
          <a:lstStyle/>
          <a:p>
            <a:pPr algn="ctr">
              <a:lnSpc>
                <a:spcPts val="6789"/>
              </a:lnSpc>
            </a:pPr>
            <a:r>
              <a:rPr lang="en-US" sz="6999">
                <a:solidFill>
                  <a:srgbClr val="000000"/>
                </a:solidFill>
                <a:latin typeface="Arimo Bold"/>
              </a:rPr>
              <a:t>Decision Tree</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2" name="Freeform 12"/>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3" name="Freeform 13"/>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4" name="Freeform 14"/>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5" name="Freeform 15"/>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6" name="Freeform 16"/>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7" name="TextBox 17"/>
          <p:cNvSpPr txBox="1"/>
          <p:nvPr/>
        </p:nvSpPr>
        <p:spPr>
          <a:xfrm>
            <a:off x="3420014" y="3143855"/>
            <a:ext cx="10481947" cy="4950020"/>
          </a:xfrm>
          <a:prstGeom prst="rect">
            <a:avLst/>
          </a:prstGeom>
        </p:spPr>
        <p:txBody>
          <a:bodyPr lIns="0" tIns="0" rIns="0" bIns="0" rtlCol="0" anchor="t">
            <a:spAutoFit/>
          </a:bodyPr>
          <a:lstStyle/>
          <a:p>
            <a:pPr algn="ctr">
              <a:lnSpc>
                <a:spcPts val="4889"/>
              </a:lnSpc>
              <a:spcBef>
                <a:spcPct val="0"/>
              </a:spcBef>
            </a:pPr>
            <a:r>
              <a:rPr lang="en-US" sz="3492">
                <a:solidFill>
                  <a:srgbClr val="000000"/>
                </a:solidFill>
                <a:latin typeface="Arimo Bold"/>
              </a:rPr>
              <a:t>Cây quyết định có thể được sử dụng cho cả bài toán phân loại và dự đoán. Thuật toán Decision Tree được ưa chuộng do tính đơn giản, dễ hiểu và khả năng tạo ra mô hình linh hoạt cho nhiều loại dữ liệu. Tuy nhiên, cũng cần chú ý để tránh tình trạng quá mức phức tạp (overfitting), và có những biến thước quan trọng để điều chỉnh quá trình xây dựng cây.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1935</Words>
  <Application>Microsoft Macintosh PowerPoint</Application>
  <PresentationFormat>Custom</PresentationFormat>
  <Paragraphs>119</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Arimo</vt:lpstr>
      <vt:lpstr>Arimo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dc:title>
  <cp:lastModifiedBy>Microsoft Office User</cp:lastModifiedBy>
  <cp:revision>2</cp:revision>
  <dcterms:created xsi:type="dcterms:W3CDTF">2006-08-16T00:00:00Z</dcterms:created>
  <dcterms:modified xsi:type="dcterms:W3CDTF">2023-12-24T09:53:20Z</dcterms:modified>
  <dc:identifier>DAF3z_q45gE</dc:identifier>
</cp:coreProperties>
</file>